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Exo 2 Regular"/>
      <p:regular r:id="rId26"/>
      <p:bold r:id="rId27"/>
      <p:italic r:id="rId28"/>
      <p:boldItalic r:id="rId29"/>
    </p:embeddedFont>
    <p:embeddedFont>
      <p:font typeface="Fira Sans Extra Condensed Medium"/>
      <p:regular r:id="rId30"/>
      <p:bold r:id="rId31"/>
      <p:italic r:id="rId32"/>
      <p:boldItalic r:id="rId33"/>
    </p:embeddedFont>
    <p:embeddedFont>
      <p:font typeface="Roboto Condensed"/>
      <p:regular r:id="rId34"/>
      <p:bold r:id="rId35"/>
      <p:italic r:id="rId36"/>
      <p:boldItalic r:id="rId37"/>
    </p:embeddedFont>
    <p:embeddedFont>
      <p:font typeface="Squada One"/>
      <p:regular r:id="rId38"/>
    </p:embeddedFont>
    <p:embeddedFont>
      <p:font typeface="Roboto Condensed Light"/>
      <p:regular r:id="rId39"/>
      <p:bold r:id="rId40"/>
      <p:italic r:id="rId41"/>
      <p:boldItalic r:id="rId42"/>
    </p:embeddedFont>
    <p:embeddedFont>
      <p:font typeface="Exo 2"/>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CondensedLight-bold.fntdata"/><Relationship Id="rId20" Type="http://schemas.openxmlformats.org/officeDocument/2006/relationships/slide" Target="slides/slide16.xml"/><Relationship Id="rId42" Type="http://schemas.openxmlformats.org/officeDocument/2006/relationships/font" Target="fonts/RobotoCondensedLight-boldItalic.fntdata"/><Relationship Id="rId41" Type="http://schemas.openxmlformats.org/officeDocument/2006/relationships/font" Target="fonts/RobotoCondensedLight-italic.fntdata"/><Relationship Id="rId22" Type="http://schemas.openxmlformats.org/officeDocument/2006/relationships/slide" Target="slides/slide18.xml"/><Relationship Id="rId44" Type="http://schemas.openxmlformats.org/officeDocument/2006/relationships/font" Target="fonts/Exo2-bold.fntdata"/><Relationship Id="rId21" Type="http://schemas.openxmlformats.org/officeDocument/2006/relationships/slide" Target="slides/slide17.xml"/><Relationship Id="rId43" Type="http://schemas.openxmlformats.org/officeDocument/2006/relationships/font" Target="fonts/Exo2-regular.fntdata"/><Relationship Id="rId24" Type="http://schemas.openxmlformats.org/officeDocument/2006/relationships/slide" Target="slides/slide20.xml"/><Relationship Id="rId46" Type="http://schemas.openxmlformats.org/officeDocument/2006/relationships/font" Target="fonts/Exo2-boldItalic.fntdata"/><Relationship Id="rId23" Type="http://schemas.openxmlformats.org/officeDocument/2006/relationships/slide" Target="slides/slide19.xml"/><Relationship Id="rId45" Type="http://schemas.openxmlformats.org/officeDocument/2006/relationships/font" Target="fonts/Exo2-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Exo2Regular-regular.fntdata"/><Relationship Id="rId25" Type="http://schemas.openxmlformats.org/officeDocument/2006/relationships/slide" Target="slides/slide21.xml"/><Relationship Id="rId28" Type="http://schemas.openxmlformats.org/officeDocument/2006/relationships/font" Target="fonts/Exo2Regular-italic.fntdata"/><Relationship Id="rId27" Type="http://schemas.openxmlformats.org/officeDocument/2006/relationships/font" Target="fonts/Exo2Regular-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Exo2Regular-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bold.fntdata"/><Relationship Id="rId30" Type="http://schemas.openxmlformats.org/officeDocument/2006/relationships/font" Target="fonts/FiraSansExtraCondensedMedium-regular.fntdata"/><Relationship Id="rId11" Type="http://schemas.openxmlformats.org/officeDocument/2006/relationships/slide" Target="slides/slide7.xml"/><Relationship Id="rId33" Type="http://schemas.openxmlformats.org/officeDocument/2006/relationships/font" Target="fonts/FiraSansExtraCondensedMedium-boldItalic.fntdata"/><Relationship Id="rId10" Type="http://schemas.openxmlformats.org/officeDocument/2006/relationships/slide" Target="slides/slide6.xml"/><Relationship Id="rId32" Type="http://schemas.openxmlformats.org/officeDocument/2006/relationships/font" Target="fonts/FiraSansExtraCondensedMedium-italic.fntdata"/><Relationship Id="rId13" Type="http://schemas.openxmlformats.org/officeDocument/2006/relationships/slide" Target="slides/slide9.xml"/><Relationship Id="rId35" Type="http://schemas.openxmlformats.org/officeDocument/2006/relationships/font" Target="fonts/RobotoCondensed-bold.fntdata"/><Relationship Id="rId12" Type="http://schemas.openxmlformats.org/officeDocument/2006/relationships/slide" Target="slides/slide8.xml"/><Relationship Id="rId34" Type="http://schemas.openxmlformats.org/officeDocument/2006/relationships/font" Target="fonts/RobotoCondensed-regular.fntdata"/><Relationship Id="rId15" Type="http://schemas.openxmlformats.org/officeDocument/2006/relationships/slide" Target="slides/slide11.xml"/><Relationship Id="rId37" Type="http://schemas.openxmlformats.org/officeDocument/2006/relationships/font" Target="fonts/RobotoCondensed-boldItalic.fntdata"/><Relationship Id="rId14" Type="http://schemas.openxmlformats.org/officeDocument/2006/relationships/slide" Target="slides/slide10.xml"/><Relationship Id="rId36" Type="http://schemas.openxmlformats.org/officeDocument/2006/relationships/font" Target="fonts/RobotoCondensed-italic.fntdata"/><Relationship Id="rId17" Type="http://schemas.openxmlformats.org/officeDocument/2006/relationships/slide" Target="slides/slide13.xml"/><Relationship Id="rId39" Type="http://schemas.openxmlformats.org/officeDocument/2006/relationships/font" Target="fonts/RobotoCondensedLight-regular.fntdata"/><Relationship Id="rId16" Type="http://schemas.openxmlformats.org/officeDocument/2006/relationships/slide" Target="slides/slide12.xml"/><Relationship Id="rId38" Type="http://schemas.openxmlformats.org/officeDocument/2006/relationships/font" Target="fonts/SquadaOne-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8347028a5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347028a5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8347028a5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347028a5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8343f70e1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343f70e1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8347028a5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347028a5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8347028a5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347028a5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8347028a5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347028a5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8347028a5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347028a5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8347028a5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347028a5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8347028a5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347028a5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8347028a5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347028a5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8d3b44f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8d3b44f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8c66ba33b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8c66ba33b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347028a5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347028a5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8343f70e1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343f70e1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1abfbaf28_3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1abfbaf28_3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8d3b44f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8d3b44f0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8343f70e1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343f70e1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8343f70e1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343f70e1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hyperlink" Target="https://www.displayr.com/what-is-hierarchical-clustering/" TargetMode="Externa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hyperlink" Target="https://en.wikipedia.org/wiki/Data_mining" TargetMode="External"/><Relationship Id="rId4" Type="http://schemas.openxmlformats.org/officeDocument/2006/relationships/hyperlink" Target="https://en.wikipedia.org/wiki/Data_clustering" TargetMode="External"/><Relationship Id="rId5" Type="http://schemas.openxmlformats.org/officeDocument/2006/relationships/hyperlink" Target="https://en.wikipedia.org/wiki/Data_point" TargetMode="External"/><Relationship Id="rId6" Type="http://schemas.openxmlformats.org/officeDocument/2006/relationships/hyperlink" Target="https://en.wikipedia.org/wiki/Time_constraint" TargetMode="External"/><Relationship Id="rId7"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hyperlink" Target="http://archive.ics.uci.edu/ml/datasets/Travel+Reviews" TargetMode="External"/><Relationship Id="rId4" Type="http://schemas.openxmlformats.org/officeDocument/2006/relationships/hyperlink" Target="http://archive.ics.uci.edu/ml/datasets/Wholesale+customers" TargetMode="External"/><Relationship Id="rId5" Type="http://schemas.openxmlformats.org/officeDocument/2006/relationships/hyperlink" Target="https://scikit-learn.org/stable/modules/classes.html" TargetMode="External"/><Relationship Id="rId6" Type="http://schemas.openxmlformats.org/officeDocument/2006/relationships/hyperlink" Target="https://scikit-learn.org/stable/modules/classes.html#module-sklearn.cluste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4486056" y="3326547"/>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Sathyajith KP</a:t>
            </a:r>
            <a:endParaRPr sz="2400"/>
          </a:p>
          <a:p>
            <a:pPr indent="0" lvl="0" marL="0" rtl="0" algn="r">
              <a:spcBef>
                <a:spcPts val="0"/>
              </a:spcBef>
              <a:spcAft>
                <a:spcPts val="0"/>
              </a:spcAft>
              <a:buNone/>
            </a:pPr>
            <a:r>
              <a:rPr lang="en" sz="2400"/>
              <a:t>Naheela PK</a:t>
            </a:r>
            <a:endParaRPr sz="2400"/>
          </a:p>
        </p:txBody>
      </p:sp>
      <p:sp>
        <p:nvSpPr>
          <p:cNvPr id="133" name="Google Shape;133;p26"/>
          <p:cNvSpPr txBox="1"/>
          <p:nvPr>
            <p:ph type="ctrTitle"/>
          </p:nvPr>
        </p:nvSpPr>
        <p:spPr>
          <a:xfrm>
            <a:off x="1467750" y="1393700"/>
            <a:ext cx="73704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3600">
                <a:solidFill>
                  <a:srgbClr val="434343"/>
                </a:solidFill>
              </a:rPr>
              <a:t>Clustering Assignment </a:t>
            </a:r>
            <a:endParaRPr sz="3600">
              <a:solidFill>
                <a:srgbClr val="434343"/>
              </a:solidFill>
            </a:endParaRPr>
          </a:p>
          <a:p>
            <a:pPr indent="0" lvl="0" marL="0" rtl="0" algn="r">
              <a:spcBef>
                <a:spcPts val="0"/>
              </a:spcBef>
              <a:spcAft>
                <a:spcPts val="0"/>
              </a:spcAft>
              <a:buNone/>
            </a:pPr>
            <a:r>
              <a:rPr lang="en" sz="3600">
                <a:solidFill>
                  <a:srgbClr val="434343"/>
                </a:solidFill>
              </a:rPr>
              <a:t>Wholesale Customer Dataset</a:t>
            </a:r>
            <a:r>
              <a:rPr lang="en">
                <a:solidFill>
                  <a:srgbClr val="434343"/>
                </a:solidFill>
              </a:rPr>
              <a:t> </a:t>
            </a:r>
            <a:endParaRPr>
              <a:solidFill>
                <a:srgbClr val="434343"/>
              </a:solidFill>
            </a:endParaRPr>
          </a:p>
        </p:txBody>
      </p:sp>
      <p:cxnSp>
        <p:nvCxnSpPr>
          <p:cNvPr id="134" name="Google Shape;134;p26"/>
          <p:cNvCxnSpPr/>
          <p:nvPr/>
        </p:nvCxnSpPr>
        <p:spPr>
          <a:xfrm>
            <a:off x="7145675" y="3176000"/>
            <a:ext cx="2086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cxnSp>
        <p:nvCxnSpPr>
          <p:cNvPr id="207" name="Google Shape;207;p35"/>
          <p:cNvCxnSpPr/>
          <p:nvPr/>
        </p:nvCxnSpPr>
        <p:spPr>
          <a:xfrm flipH="1" rot="10800000">
            <a:off x="2659725" y="1090675"/>
            <a:ext cx="2461800" cy="900"/>
          </a:xfrm>
          <a:prstGeom prst="straightConnector1">
            <a:avLst/>
          </a:prstGeom>
          <a:noFill/>
          <a:ln cap="flat" cmpd="sng" w="9525">
            <a:solidFill>
              <a:schemeClr val="dk1"/>
            </a:solidFill>
            <a:prstDash val="solid"/>
            <a:round/>
            <a:headEnd len="med" w="med" type="none"/>
            <a:tailEnd len="med" w="med" type="none"/>
          </a:ln>
        </p:spPr>
      </p:cxnSp>
      <p:sp>
        <p:nvSpPr>
          <p:cNvPr id="208" name="Google Shape;208;p35"/>
          <p:cNvSpPr txBox="1"/>
          <p:nvPr>
            <p:ph idx="2" type="ctrTitle"/>
          </p:nvPr>
        </p:nvSpPr>
        <p:spPr>
          <a:xfrm>
            <a:off x="2659715" y="431000"/>
            <a:ext cx="5214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Mini Batch K Means clustering </a:t>
            </a:r>
            <a:endParaRPr/>
          </a:p>
        </p:txBody>
      </p:sp>
      <p:sp>
        <p:nvSpPr>
          <p:cNvPr id="209" name="Google Shape;209;p35"/>
          <p:cNvSpPr txBox="1"/>
          <p:nvPr>
            <p:ph type="ctrTitle"/>
          </p:nvPr>
        </p:nvSpPr>
        <p:spPr>
          <a:xfrm>
            <a:off x="348450" y="2154850"/>
            <a:ext cx="5412000" cy="15966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en" sz="1600"/>
              <a:t>Mini Batch K-means </a:t>
            </a:r>
            <a:r>
              <a:rPr lang="en" sz="1600"/>
              <a:t>algorithm </a:t>
            </a:r>
            <a:r>
              <a:rPr b="0" lang="en" sz="1600"/>
              <a:t> main idea is to use small random batches of data of a fixed size, so they can be stored in memory. Each iteration a new random sample from the dataset is obtained and used to update the clusters and this is repeated until convergence. </a:t>
            </a:r>
            <a:endParaRPr b="0" sz="1600"/>
          </a:p>
        </p:txBody>
      </p:sp>
      <p:pic>
        <p:nvPicPr>
          <p:cNvPr id="210" name="Google Shape;210;p35"/>
          <p:cNvPicPr preferRelativeResize="0"/>
          <p:nvPr/>
        </p:nvPicPr>
        <p:blipFill rotWithShape="1">
          <a:blip r:embed="rId3">
            <a:alphaModFix/>
          </a:blip>
          <a:srcRect b="18949" l="0" r="0" t="0"/>
          <a:stretch/>
        </p:blipFill>
        <p:spPr>
          <a:xfrm>
            <a:off x="5894525" y="1615575"/>
            <a:ext cx="2949900" cy="2988900"/>
          </a:xfrm>
          <a:prstGeom prst="snip2DiagRect">
            <a:avLst>
              <a:gd fmla="val 0" name="adj1"/>
              <a:gd fmla="val 16667" name="adj2"/>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6"/>
          <p:cNvSpPr txBox="1"/>
          <p:nvPr>
            <p:ph type="ctrTitle"/>
          </p:nvPr>
        </p:nvSpPr>
        <p:spPr>
          <a:xfrm>
            <a:off x="1629150" y="201250"/>
            <a:ext cx="58857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 Batch K Means Clustering </a:t>
            </a:r>
            <a:endParaRPr/>
          </a:p>
        </p:txBody>
      </p:sp>
      <p:cxnSp>
        <p:nvCxnSpPr>
          <p:cNvPr id="216" name="Google Shape;216;p36"/>
          <p:cNvCxnSpPr/>
          <p:nvPr/>
        </p:nvCxnSpPr>
        <p:spPr>
          <a:xfrm>
            <a:off x="7050897" y="1009350"/>
            <a:ext cx="2093100" cy="0"/>
          </a:xfrm>
          <a:prstGeom prst="straightConnector1">
            <a:avLst/>
          </a:prstGeom>
          <a:noFill/>
          <a:ln cap="flat" cmpd="sng" w="9525">
            <a:solidFill>
              <a:schemeClr val="dk1"/>
            </a:solidFill>
            <a:prstDash val="solid"/>
            <a:round/>
            <a:headEnd len="med" w="med" type="none"/>
            <a:tailEnd len="med" w="med" type="none"/>
          </a:ln>
        </p:spPr>
      </p:cxnSp>
      <p:cxnSp>
        <p:nvCxnSpPr>
          <p:cNvPr id="217" name="Google Shape;217;p36"/>
          <p:cNvCxnSpPr/>
          <p:nvPr/>
        </p:nvCxnSpPr>
        <p:spPr>
          <a:xfrm>
            <a:off x="-3" y="1009350"/>
            <a:ext cx="2093100" cy="0"/>
          </a:xfrm>
          <a:prstGeom prst="straightConnector1">
            <a:avLst/>
          </a:prstGeom>
          <a:noFill/>
          <a:ln cap="flat" cmpd="sng" w="9525">
            <a:solidFill>
              <a:schemeClr val="dk1"/>
            </a:solidFill>
            <a:prstDash val="solid"/>
            <a:round/>
            <a:headEnd len="med" w="med" type="none"/>
            <a:tailEnd len="med" w="med" type="none"/>
          </a:ln>
        </p:spPr>
      </p:cxnSp>
      <p:pic>
        <p:nvPicPr>
          <p:cNvPr id="218" name="Google Shape;218;p36"/>
          <p:cNvPicPr preferRelativeResize="0"/>
          <p:nvPr/>
        </p:nvPicPr>
        <p:blipFill>
          <a:blip r:embed="rId3">
            <a:alphaModFix/>
          </a:blip>
          <a:stretch>
            <a:fillRect/>
          </a:stretch>
        </p:blipFill>
        <p:spPr>
          <a:xfrm>
            <a:off x="200800" y="1266200"/>
            <a:ext cx="4324350" cy="3610100"/>
          </a:xfrm>
          <a:prstGeom prst="rect">
            <a:avLst/>
          </a:prstGeom>
          <a:noFill/>
          <a:ln>
            <a:noFill/>
          </a:ln>
        </p:spPr>
      </p:pic>
      <p:pic>
        <p:nvPicPr>
          <p:cNvPr id="219" name="Google Shape;219;p36"/>
          <p:cNvPicPr preferRelativeResize="0"/>
          <p:nvPr/>
        </p:nvPicPr>
        <p:blipFill>
          <a:blip r:embed="rId4">
            <a:alphaModFix/>
          </a:blip>
          <a:stretch>
            <a:fillRect/>
          </a:stretch>
        </p:blipFill>
        <p:spPr>
          <a:xfrm>
            <a:off x="4182800" y="1927075"/>
            <a:ext cx="4961200" cy="2057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cxnSp>
        <p:nvCxnSpPr>
          <p:cNvPr id="224" name="Google Shape;224;p37"/>
          <p:cNvCxnSpPr/>
          <p:nvPr/>
        </p:nvCxnSpPr>
        <p:spPr>
          <a:xfrm flipH="1" rot="10800000">
            <a:off x="2659725" y="1090675"/>
            <a:ext cx="2461800" cy="900"/>
          </a:xfrm>
          <a:prstGeom prst="straightConnector1">
            <a:avLst/>
          </a:prstGeom>
          <a:noFill/>
          <a:ln cap="flat" cmpd="sng" w="9525">
            <a:solidFill>
              <a:schemeClr val="dk1"/>
            </a:solidFill>
            <a:prstDash val="solid"/>
            <a:round/>
            <a:headEnd len="med" w="med" type="none"/>
            <a:tailEnd len="med" w="med" type="none"/>
          </a:ln>
        </p:spPr>
      </p:cxnSp>
      <p:sp>
        <p:nvSpPr>
          <p:cNvPr id="225" name="Google Shape;225;p37"/>
          <p:cNvSpPr txBox="1"/>
          <p:nvPr>
            <p:ph idx="2" type="ctrTitle"/>
          </p:nvPr>
        </p:nvSpPr>
        <p:spPr>
          <a:xfrm>
            <a:off x="2659715" y="431000"/>
            <a:ext cx="5214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Agglomerative </a:t>
            </a:r>
            <a:r>
              <a:rPr lang="en"/>
              <a:t> Clustering </a:t>
            </a:r>
            <a:endParaRPr/>
          </a:p>
        </p:txBody>
      </p:sp>
      <p:sp>
        <p:nvSpPr>
          <p:cNvPr id="226" name="Google Shape;226;p37"/>
          <p:cNvSpPr txBox="1"/>
          <p:nvPr>
            <p:ph type="ctrTitle"/>
          </p:nvPr>
        </p:nvSpPr>
        <p:spPr>
          <a:xfrm>
            <a:off x="283475" y="1902925"/>
            <a:ext cx="5412000" cy="2988900"/>
          </a:xfrm>
          <a:prstGeom prst="rect">
            <a:avLst/>
          </a:prstGeom>
        </p:spPr>
        <p:txBody>
          <a:bodyPr anchorCtr="0" anchor="b" bIns="91425" lIns="91425" spcFirstLastPara="1" rIns="91425" wrap="square" tIns="91425">
            <a:noAutofit/>
          </a:bodyPr>
          <a:lstStyle/>
          <a:p>
            <a:pPr indent="0" lvl="0" marL="0" rtl="0" algn="just">
              <a:lnSpc>
                <a:spcPct val="115000"/>
              </a:lnSpc>
              <a:spcBef>
                <a:spcPts val="0"/>
              </a:spcBef>
              <a:spcAft>
                <a:spcPts val="0"/>
              </a:spcAft>
              <a:buNone/>
            </a:pPr>
            <a:r>
              <a:rPr b="0" lang="en" sz="1600"/>
              <a:t>The </a:t>
            </a:r>
            <a:r>
              <a:rPr lang="en" sz="1600"/>
              <a:t>Agglomerative Clustering</a:t>
            </a:r>
            <a:r>
              <a:rPr b="0" lang="en" sz="1600"/>
              <a:t> object performs a hierarchical clustering using a bottom up approach: each observation starts in its own cluster, and clusters are successively merged together.</a:t>
            </a:r>
            <a:endParaRPr b="0" sz="1600"/>
          </a:p>
          <a:p>
            <a:pPr indent="0" lvl="0" marL="0" rtl="0" algn="just">
              <a:lnSpc>
                <a:spcPct val="115000"/>
              </a:lnSpc>
              <a:spcBef>
                <a:spcPts val="0"/>
              </a:spcBef>
              <a:spcAft>
                <a:spcPts val="0"/>
              </a:spcAft>
              <a:buClr>
                <a:schemeClr val="accent6"/>
              </a:buClr>
              <a:buSzPts val="1100"/>
              <a:buFont typeface="Arial"/>
              <a:buNone/>
            </a:pPr>
            <a:r>
              <a:rPr b="0" lang="en" sz="1600"/>
              <a:t>     A </a:t>
            </a:r>
            <a:r>
              <a:rPr lang="en" sz="1600"/>
              <a:t>dendrogram</a:t>
            </a:r>
            <a:r>
              <a:rPr b="0" lang="en" sz="1600"/>
              <a:t> is a diagram that shows the hierarchical relationship between objects. It is most commonly created as an output from</a:t>
            </a:r>
            <a:r>
              <a:rPr b="0" lang="en" sz="1600">
                <a:uFill>
                  <a:noFill/>
                </a:uFill>
                <a:hlinkClick r:id="rId3"/>
              </a:rPr>
              <a:t> hierarchical clustering</a:t>
            </a:r>
            <a:r>
              <a:rPr b="0" lang="en" sz="1600"/>
              <a:t>. The main use of a dendrogram is to work out the best way to allocate objects to clusters. </a:t>
            </a:r>
            <a:endParaRPr b="0" sz="1600"/>
          </a:p>
          <a:p>
            <a:pPr indent="0" lvl="0" marL="0" rtl="0" algn="just">
              <a:spcBef>
                <a:spcPts val="0"/>
              </a:spcBef>
              <a:spcAft>
                <a:spcPts val="0"/>
              </a:spcAft>
              <a:buNone/>
            </a:pPr>
            <a:r>
              <a:t/>
            </a:r>
            <a:endParaRPr sz="1400"/>
          </a:p>
        </p:txBody>
      </p:sp>
      <p:pic>
        <p:nvPicPr>
          <p:cNvPr id="227" name="Google Shape;227;p37"/>
          <p:cNvPicPr preferRelativeResize="0"/>
          <p:nvPr/>
        </p:nvPicPr>
        <p:blipFill rotWithShape="1">
          <a:blip r:embed="rId4">
            <a:alphaModFix/>
          </a:blip>
          <a:srcRect b="18949" l="0" r="0" t="0"/>
          <a:stretch/>
        </p:blipFill>
        <p:spPr>
          <a:xfrm>
            <a:off x="5894525" y="1615575"/>
            <a:ext cx="2949900" cy="2988900"/>
          </a:xfrm>
          <a:prstGeom prst="snip2DiagRect">
            <a:avLst>
              <a:gd fmla="val 0" name="adj1"/>
              <a:gd fmla="val 16667" name="adj2"/>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8"/>
          <p:cNvSpPr txBox="1"/>
          <p:nvPr>
            <p:ph type="ctrTitle"/>
          </p:nvPr>
        </p:nvSpPr>
        <p:spPr>
          <a:xfrm>
            <a:off x="163075" y="129650"/>
            <a:ext cx="8403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Agglomerative  Clustering</a:t>
            </a:r>
            <a:endParaRPr/>
          </a:p>
        </p:txBody>
      </p:sp>
      <p:sp>
        <p:nvSpPr>
          <p:cNvPr id="233" name="Google Shape;233;p38"/>
          <p:cNvSpPr txBox="1"/>
          <p:nvPr/>
        </p:nvSpPr>
        <p:spPr>
          <a:xfrm>
            <a:off x="563275" y="762224"/>
            <a:ext cx="1920000" cy="47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2"/>
                <a:ea typeface="Exo 2"/>
                <a:cs typeface="Exo 2"/>
                <a:sym typeface="Exo 2"/>
              </a:rPr>
              <a:t>Dendrogram</a:t>
            </a:r>
            <a:endParaRPr b="1" sz="2000">
              <a:solidFill>
                <a:schemeClr val="dk1"/>
              </a:solidFill>
              <a:latin typeface="Exo 2"/>
              <a:ea typeface="Exo 2"/>
              <a:cs typeface="Exo 2"/>
              <a:sym typeface="Exo 2"/>
            </a:endParaRPr>
          </a:p>
        </p:txBody>
      </p:sp>
      <p:cxnSp>
        <p:nvCxnSpPr>
          <p:cNvPr id="234" name="Google Shape;234;p38"/>
          <p:cNvCxnSpPr/>
          <p:nvPr/>
        </p:nvCxnSpPr>
        <p:spPr>
          <a:xfrm>
            <a:off x="-3" y="1237125"/>
            <a:ext cx="2093100" cy="0"/>
          </a:xfrm>
          <a:prstGeom prst="straightConnector1">
            <a:avLst/>
          </a:prstGeom>
          <a:noFill/>
          <a:ln cap="flat" cmpd="sng" w="9525">
            <a:solidFill>
              <a:schemeClr val="dk1"/>
            </a:solidFill>
            <a:prstDash val="solid"/>
            <a:round/>
            <a:headEnd len="med" w="med" type="none"/>
            <a:tailEnd len="med" w="med" type="none"/>
          </a:ln>
        </p:spPr>
      </p:cxnSp>
      <p:pic>
        <p:nvPicPr>
          <p:cNvPr id="235" name="Google Shape;235;p38"/>
          <p:cNvPicPr preferRelativeResize="0"/>
          <p:nvPr/>
        </p:nvPicPr>
        <p:blipFill>
          <a:blip r:embed="rId3">
            <a:alphaModFix/>
          </a:blip>
          <a:stretch>
            <a:fillRect/>
          </a:stretch>
        </p:blipFill>
        <p:spPr>
          <a:xfrm>
            <a:off x="913538" y="1453325"/>
            <a:ext cx="6902974" cy="3442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9"/>
          <p:cNvSpPr txBox="1"/>
          <p:nvPr>
            <p:ph type="ctrTitle"/>
          </p:nvPr>
        </p:nvSpPr>
        <p:spPr>
          <a:xfrm>
            <a:off x="150525" y="352850"/>
            <a:ext cx="8403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6"/>
              </a:buClr>
              <a:buSzPts val="1100"/>
              <a:buFont typeface="Arial"/>
              <a:buNone/>
            </a:pPr>
            <a:r>
              <a:rPr lang="en"/>
              <a:t> Agglomerative  Clustering</a:t>
            </a:r>
            <a:endParaRPr/>
          </a:p>
        </p:txBody>
      </p:sp>
      <p:sp>
        <p:nvSpPr>
          <p:cNvPr id="241" name="Google Shape;241;p39"/>
          <p:cNvSpPr txBox="1"/>
          <p:nvPr/>
        </p:nvSpPr>
        <p:spPr>
          <a:xfrm>
            <a:off x="270700" y="824150"/>
            <a:ext cx="3236700" cy="47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2"/>
                <a:ea typeface="Exo 2"/>
                <a:cs typeface="Exo 2"/>
                <a:sym typeface="Exo 2"/>
              </a:rPr>
              <a:t>  Scatterplot</a:t>
            </a:r>
            <a:endParaRPr b="1" sz="2000">
              <a:solidFill>
                <a:schemeClr val="dk1"/>
              </a:solidFill>
              <a:latin typeface="Exo 2"/>
              <a:ea typeface="Exo 2"/>
              <a:cs typeface="Exo 2"/>
              <a:sym typeface="Exo 2"/>
            </a:endParaRPr>
          </a:p>
        </p:txBody>
      </p:sp>
      <p:cxnSp>
        <p:nvCxnSpPr>
          <p:cNvPr id="242" name="Google Shape;242;p39"/>
          <p:cNvCxnSpPr>
            <a:endCxn id="241" idx="2"/>
          </p:cNvCxnSpPr>
          <p:nvPr/>
        </p:nvCxnSpPr>
        <p:spPr>
          <a:xfrm>
            <a:off x="-50" y="1299050"/>
            <a:ext cx="1889100" cy="0"/>
          </a:xfrm>
          <a:prstGeom prst="straightConnector1">
            <a:avLst/>
          </a:prstGeom>
          <a:noFill/>
          <a:ln cap="flat" cmpd="sng" w="9525">
            <a:solidFill>
              <a:schemeClr val="dk1"/>
            </a:solidFill>
            <a:prstDash val="solid"/>
            <a:round/>
            <a:headEnd len="med" w="med" type="none"/>
            <a:tailEnd len="med" w="med" type="none"/>
          </a:ln>
        </p:spPr>
      </p:cxnSp>
      <p:pic>
        <p:nvPicPr>
          <p:cNvPr id="243" name="Google Shape;243;p39"/>
          <p:cNvPicPr preferRelativeResize="0"/>
          <p:nvPr/>
        </p:nvPicPr>
        <p:blipFill>
          <a:blip r:embed="rId3">
            <a:alphaModFix/>
          </a:blip>
          <a:stretch>
            <a:fillRect/>
          </a:stretch>
        </p:blipFill>
        <p:spPr>
          <a:xfrm>
            <a:off x="1245275" y="1520925"/>
            <a:ext cx="6789426" cy="3200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0"/>
          <p:cNvSpPr txBox="1"/>
          <p:nvPr>
            <p:ph type="ctrTitle"/>
          </p:nvPr>
        </p:nvSpPr>
        <p:spPr>
          <a:xfrm>
            <a:off x="150525" y="179600"/>
            <a:ext cx="84039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Code for Agglomerative  Clustering</a:t>
            </a:r>
            <a:endParaRPr/>
          </a:p>
        </p:txBody>
      </p:sp>
      <p:cxnSp>
        <p:nvCxnSpPr>
          <p:cNvPr id="249" name="Google Shape;249;p40"/>
          <p:cNvCxnSpPr/>
          <p:nvPr/>
        </p:nvCxnSpPr>
        <p:spPr>
          <a:xfrm flipH="1" rot="10800000">
            <a:off x="281550" y="833850"/>
            <a:ext cx="4807800" cy="21600"/>
          </a:xfrm>
          <a:prstGeom prst="straightConnector1">
            <a:avLst/>
          </a:prstGeom>
          <a:noFill/>
          <a:ln cap="flat" cmpd="sng" w="9525">
            <a:solidFill>
              <a:schemeClr val="dk1"/>
            </a:solidFill>
            <a:prstDash val="solid"/>
            <a:round/>
            <a:headEnd len="med" w="med" type="none"/>
            <a:tailEnd len="med" w="med" type="none"/>
          </a:ln>
        </p:spPr>
      </p:cxnSp>
      <p:pic>
        <p:nvPicPr>
          <p:cNvPr id="250" name="Google Shape;250;p40"/>
          <p:cNvPicPr preferRelativeResize="0"/>
          <p:nvPr/>
        </p:nvPicPr>
        <p:blipFill>
          <a:blip r:embed="rId3">
            <a:alphaModFix/>
          </a:blip>
          <a:stretch>
            <a:fillRect/>
          </a:stretch>
        </p:blipFill>
        <p:spPr>
          <a:xfrm>
            <a:off x="1166363" y="1342375"/>
            <a:ext cx="6372225" cy="3324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cxnSp>
        <p:nvCxnSpPr>
          <p:cNvPr id="255" name="Google Shape;255;p41"/>
          <p:cNvCxnSpPr/>
          <p:nvPr/>
        </p:nvCxnSpPr>
        <p:spPr>
          <a:xfrm flipH="1" rot="10800000">
            <a:off x="2659725" y="1090675"/>
            <a:ext cx="2461800" cy="900"/>
          </a:xfrm>
          <a:prstGeom prst="straightConnector1">
            <a:avLst/>
          </a:prstGeom>
          <a:noFill/>
          <a:ln cap="flat" cmpd="sng" w="9525">
            <a:solidFill>
              <a:schemeClr val="dk1"/>
            </a:solidFill>
            <a:prstDash val="solid"/>
            <a:round/>
            <a:headEnd len="med" w="med" type="none"/>
            <a:tailEnd len="med" w="med" type="none"/>
          </a:ln>
        </p:spPr>
      </p:cxnSp>
      <p:sp>
        <p:nvSpPr>
          <p:cNvPr id="256" name="Google Shape;256;p41"/>
          <p:cNvSpPr txBox="1"/>
          <p:nvPr>
            <p:ph idx="2" type="ctrTitle"/>
          </p:nvPr>
        </p:nvSpPr>
        <p:spPr>
          <a:xfrm>
            <a:off x="2659715" y="431000"/>
            <a:ext cx="5214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Birch Clustering </a:t>
            </a:r>
            <a:endParaRPr/>
          </a:p>
        </p:txBody>
      </p:sp>
      <p:sp>
        <p:nvSpPr>
          <p:cNvPr id="257" name="Google Shape;257;p41"/>
          <p:cNvSpPr txBox="1"/>
          <p:nvPr>
            <p:ph type="ctrTitle"/>
          </p:nvPr>
        </p:nvSpPr>
        <p:spPr>
          <a:xfrm>
            <a:off x="261825" y="1894975"/>
            <a:ext cx="5412000" cy="2945400"/>
          </a:xfrm>
          <a:prstGeom prst="rect">
            <a:avLst/>
          </a:prstGeom>
        </p:spPr>
        <p:txBody>
          <a:bodyPr anchorCtr="0" anchor="b" bIns="91425" lIns="91425" spcFirstLastPara="1" rIns="91425" wrap="square" tIns="91425">
            <a:noAutofit/>
          </a:bodyPr>
          <a:lstStyle/>
          <a:p>
            <a:pPr indent="0" lvl="0" marL="0" rtl="0" algn="just">
              <a:lnSpc>
                <a:spcPct val="115000"/>
              </a:lnSpc>
              <a:spcBef>
                <a:spcPts val="0"/>
              </a:spcBef>
              <a:spcAft>
                <a:spcPts val="0"/>
              </a:spcAft>
              <a:buNone/>
            </a:pPr>
            <a:r>
              <a:rPr lang="en" sz="1600"/>
              <a:t>      </a:t>
            </a:r>
            <a:r>
              <a:rPr b="0" lang="en" sz="1600"/>
              <a:t>The</a:t>
            </a:r>
            <a:r>
              <a:rPr lang="en" sz="1600"/>
              <a:t> BIRCH (balanced iterative reducing and clustering using hierarchies) </a:t>
            </a:r>
            <a:r>
              <a:rPr b="0" lang="en" sz="1600"/>
              <a:t>is an unsupervised</a:t>
            </a:r>
            <a:r>
              <a:rPr b="0" lang="en" sz="1600">
                <a:uFill>
                  <a:noFill/>
                </a:uFill>
                <a:hlinkClick r:id="rId3"/>
              </a:rPr>
              <a:t> data mining</a:t>
            </a:r>
            <a:r>
              <a:rPr b="0" lang="en" sz="1600"/>
              <a:t> algorithm used to perform</a:t>
            </a:r>
            <a:r>
              <a:rPr b="0" lang="en" sz="1600">
                <a:uFill>
                  <a:noFill/>
                </a:uFill>
                <a:hlinkClick r:id="rId4"/>
              </a:rPr>
              <a:t> hierarchical clustering</a:t>
            </a:r>
            <a:r>
              <a:rPr b="0" lang="en" sz="1600"/>
              <a:t> over particularly large data-sets.</a:t>
            </a:r>
            <a:endParaRPr b="0" baseline="30000" sz="1600"/>
          </a:p>
          <a:p>
            <a:pPr indent="0" lvl="0" marL="0" rtl="0" algn="just">
              <a:lnSpc>
                <a:spcPct val="115000"/>
              </a:lnSpc>
              <a:spcBef>
                <a:spcPts val="0"/>
              </a:spcBef>
              <a:spcAft>
                <a:spcPts val="0"/>
              </a:spcAft>
              <a:buNone/>
            </a:pPr>
            <a:r>
              <a:rPr b="0" baseline="30000" lang="en" sz="1600"/>
              <a:t>           </a:t>
            </a:r>
            <a:r>
              <a:rPr b="0" lang="en" sz="1600"/>
              <a:t> An advantage of BIRCH is its ability to incrementally and dynamically cluster incoming, multi-dimensional metric</a:t>
            </a:r>
            <a:r>
              <a:rPr b="0" lang="en" sz="1600">
                <a:uFill>
                  <a:noFill/>
                </a:uFill>
                <a:hlinkClick r:id="rId5"/>
              </a:rPr>
              <a:t> data points</a:t>
            </a:r>
            <a:r>
              <a:rPr b="0" lang="en" sz="1600"/>
              <a:t> in an attempt to produce the best quality clustering for a given set of resources (memory and</a:t>
            </a:r>
            <a:r>
              <a:rPr b="0" lang="en" sz="1600">
                <a:uFill>
                  <a:noFill/>
                </a:uFill>
                <a:hlinkClick r:id="rId6"/>
              </a:rPr>
              <a:t> time constraints</a:t>
            </a:r>
            <a:r>
              <a:rPr b="0" lang="en" sz="1600"/>
              <a:t>).</a:t>
            </a:r>
            <a:endParaRPr b="0" sz="1600"/>
          </a:p>
          <a:p>
            <a:pPr indent="0" lvl="0" marL="0" rtl="0" algn="just">
              <a:spcBef>
                <a:spcPts val="0"/>
              </a:spcBef>
              <a:spcAft>
                <a:spcPts val="0"/>
              </a:spcAft>
              <a:buNone/>
            </a:pPr>
            <a:r>
              <a:t/>
            </a:r>
            <a:endParaRPr sz="1400"/>
          </a:p>
        </p:txBody>
      </p:sp>
      <p:pic>
        <p:nvPicPr>
          <p:cNvPr id="258" name="Google Shape;258;p41"/>
          <p:cNvPicPr preferRelativeResize="0"/>
          <p:nvPr/>
        </p:nvPicPr>
        <p:blipFill rotWithShape="1">
          <a:blip r:embed="rId7">
            <a:alphaModFix/>
          </a:blip>
          <a:srcRect b="18949" l="0" r="0" t="0"/>
          <a:stretch/>
        </p:blipFill>
        <p:spPr>
          <a:xfrm>
            <a:off x="5894525" y="1615575"/>
            <a:ext cx="2949900" cy="2988900"/>
          </a:xfrm>
          <a:prstGeom prst="snip2DiagRect">
            <a:avLst>
              <a:gd fmla="val 0" name="adj1"/>
              <a:gd fmla="val 16667" name="adj2"/>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Birch Clustering </a:t>
            </a:r>
            <a:endParaRPr/>
          </a:p>
        </p:txBody>
      </p:sp>
      <p:cxnSp>
        <p:nvCxnSpPr>
          <p:cNvPr id="264" name="Google Shape;264;p42"/>
          <p:cNvCxnSpPr/>
          <p:nvPr/>
        </p:nvCxnSpPr>
        <p:spPr>
          <a:xfrm>
            <a:off x="7050897" y="955175"/>
            <a:ext cx="2093100" cy="0"/>
          </a:xfrm>
          <a:prstGeom prst="straightConnector1">
            <a:avLst/>
          </a:prstGeom>
          <a:noFill/>
          <a:ln cap="flat" cmpd="sng" w="9525">
            <a:solidFill>
              <a:schemeClr val="dk1"/>
            </a:solidFill>
            <a:prstDash val="solid"/>
            <a:round/>
            <a:headEnd len="med" w="med" type="none"/>
            <a:tailEnd len="med" w="med" type="none"/>
          </a:ln>
        </p:spPr>
      </p:cxnSp>
      <p:cxnSp>
        <p:nvCxnSpPr>
          <p:cNvPr id="265" name="Google Shape;265;p42"/>
          <p:cNvCxnSpPr/>
          <p:nvPr/>
        </p:nvCxnSpPr>
        <p:spPr>
          <a:xfrm>
            <a:off x="-3" y="955175"/>
            <a:ext cx="2093100" cy="0"/>
          </a:xfrm>
          <a:prstGeom prst="straightConnector1">
            <a:avLst/>
          </a:prstGeom>
          <a:noFill/>
          <a:ln cap="flat" cmpd="sng" w="9525">
            <a:solidFill>
              <a:schemeClr val="dk1"/>
            </a:solidFill>
            <a:prstDash val="solid"/>
            <a:round/>
            <a:headEnd len="med" w="med" type="none"/>
            <a:tailEnd len="med" w="med" type="none"/>
          </a:ln>
        </p:spPr>
      </p:cxnSp>
      <p:pic>
        <p:nvPicPr>
          <p:cNvPr id="266" name="Google Shape;266;p42"/>
          <p:cNvPicPr preferRelativeResize="0"/>
          <p:nvPr/>
        </p:nvPicPr>
        <p:blipFill>
          <a:blip r:embed="rId3">
            <a:alphaModFix/>
          </a:blip>
          <a:stretch>
            <a:fillRect/>
          </a:stretch>
        </p:blipFill>
        <p:spPr>
          <a:xfrm>
            <a:off x="173250" y="1299050"/>
            <a:ext cx="4547950" cy="3519600"/>
          </a:xfrm>
          <a:prstGeom prst="rect">
            <a:avLst/>
          </a:prstGeom>
          <a:noFill/>
          <a:ln>
            <a:noFill/>
          </a:ln>
        </p:spPr>
      </p:pic>
      <p:pic>
        <p:nvPicPr>
          <p:cNvPr id="267" name="Google Shape;267;p42"/>
          <p:cNvPicPr preferRelativeResize="0"/>
          <p:nvPr/>
        </p:nvPicPr>
        <p:blipFill rotWithShape="1">
          <a:blip r:embed="rId4">
            <a:alphaModFix/>
          </a:blip>
          <a:srcRect b="0" l="0" r="1710" t="0"/>
          <a:stretch/>
        </p:blipFill>
        <p:spPr>
          <a:xfrm>
            <a:off x="3959900" y="1678225"/>
            <a:ext cx="5125150" cy="1787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3"/>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Conclusion</a:t>
            </a:r>
            <a:endParaRPr/>
          </a:p>
        </p:txBody>
      </p:sp>
      <p:sp>
        <p:nvSpPr>
          <p:cNvPr id="273" name="Google Shape;273;p43"/>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274" name="Google Shape;274;p43"/>
          <p:cNvCxnSpPr/>
          <p:nvPr/>
        </p:nvCxnSpPr>
        <p:spPr>
          <a:xfrm flipH="1" rot="10800000">
            <a:off x="7504100" y="3952400"/>
            <a:ext cx="1639800" cy="108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4"/>
          <p:cNvSpPr txBox="1"/>
          <p:nvPr>
            <p:ph type="ctrTitle"/>
          </p:nvPr>
        </p:nvSpPr>
        <p:spPr>
          <a:xfrm flipH="1">
            <a:off x="44000" y="0"/>
            <a:ext cx="5521800" cy="239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t>The dataset has been clustered using </a:t>
            </a:r>
            <a:r>
              <a:rPr lang="en" sz="1600"/>
              <a:t>4 algorithms</a:t>
            </a:r>
            <a:r>
              <a:rPr b="0" lang="en" sz="1600"/>
              <a:t>:</a:t>
            </a:r>
            <a:endParaRPr b="0" sz="1600"/>
          </a:p>
          <a:p>
            <a:pPr indent="-330200" lvl="0" marL="457200" rtl="0" algn="just">
              <a:spcBef>
                <a:spcPts val="0"/>
              </a:spcBef>
              <a:spcAft>
                <a:spcPts val="0"/>
              </a:spcAft>
              <a:buClr>
                <a:schemeClr val="dk1"/>
              </a:buClr>
              <a:buSzPts val="1600"/>
              <a:buChar char="●"/>
            </a:pPr>
            <a:r>
              <a:rPr b="0" lang="en" sz="1600"/>
              <a:t>K Means Clustering</a:t>
            </a:r>
            <a:endParaRPr b="0" sz="1600"/>
          </a:p>
          <a:p>
            <a:pPr indent="-330200" lvl="0" marL="457200" rtl="0" algn="just">
              <a:spcBef>
                <a:spcPts val="0"/>
              </a:spcBef>
              <a:spcAft>
                <a:spcPts val="0"/>
              </a:spcAft>
              <a:buClr>
                <a:schemeClr val="dk1"/>
              </a:buClr>
              <a:buSzPts val="1600"/>
              <a:buChar char="●"/>
            </a:pPr>
            <a:r>
              <a:rPr b="0" lang="en" sz="1600"/>
              <a:t>Agglomerative Clustering</a:t>
            </a:r>
            <a:endParaRPr b="0" sz="1600"/>
          </a:p>
          <a:p>
            <a:pPr indent="-330200" lvl="0" marL="457200" rtl="0" algn="just">
              <a:spcBef>
                <a:spcPts val="0"/>
              </a:spcBef>
              <a:spcAft>
                <a:spcPts val="0"/>
              </a:spcAft>
              <a:buClr>
                <a:schemeClr val="dk1"/>
              </a:buClr>
              <a:buSzPts val="1600"/>
              <a:buChar char="●"/>
            </a:pPr>
            <a:r>
              <a:rPr b="0" lang="en" sz="1600"/>
              <a:t>Birch Clustering</a:t>
            </a:r>
            <a:endParaRPr b="0" sz="1600"/>
          </a:p>
          <a:p>
            <a:pPr indent="-330200" lvl="0" marL="457200" rtl="0" algn="just">
              <a:spcBef>
                <a:spcPts val="0"/>
              </a:spcBef>
              <a:spcAft>
                <a:spcPts val="0"/>
              </a:spcAft>
              <a:buClr>
                <a:schemeClr val="dk1"/>
              </a:buClr>
              <a:buSzPts val="1600"/>
              <a:buChar char="●"/>
            </a:pPr>
            <a:r>
              <a:rPr b="0" lang="en" sz="1600"/>
              <a:t>MiniBatchKmeans Clustering</a:t>
            </a:r>
            <a:endParaRPr b="0" sz="1600"/>
          </a:p>
          <a:p>
            <a:pPr indent="0" lvl="0" marL="0" rtl="0" algn="just">
              <a:spcBef>
                <a:spcPts val="0"/>
              </a:spcBef>
              <a:spcAft>
                <a:spcPts val="0"/>
              </a:spcAft>
              <a:buNone/>
            </a:pPr>
            <a:r>
              <a:rPr b="0" lang="en" sz="1600"/>
              <a:t>Each shows formation of clusters. There are</a:t>
            </a:r>
            <a:r>
              <a:rPr lang="en" sz="1600"/>
              <a:t> 5 clusters </a:t>
            </a:r>
            <a:r>
              <a:rPr b="0" lang="en" sz="1600"/>
              <a:t>than can be </a:t>
            </a:r>
            <a:r>
              <a:rPr b="0" lang="en" sz="1600"/>
              <a:t>formed</a:t>
            </a:r>
            <a:r>
              <a:rPr b="0" lang="en" sz="1600"/>
              <a:t> from our dataset with maximum similarities. This shows the movement of unsupervised learning.</a:t>
            </a:r>
            <a:endParaRPr b="0" sz="1600"/>
          </a:p>
        </p:txBody>
      </p:sp>
      <p:pic>
        <p:nvPicPr>
          <p:cNvPr id="280" name="Google Shape;280;p44"/>
          <p:cNvPicPr preferRelativeResize="0"/>
          <p:nvPr/>
        </p:nvPicPr>
        <p:blipFill>
          <a:blip r:embed="rId3">
            <a:alphaModFix/>
          </a:blip>
          <a:stretch>
            <a:fillRect/>
          </a:stretch>
        </p:blipFill>
        <p:spPr>
          <a:xfrm>
            <a:off x="5679625" y="0"/>
            <a:ext cx="3415775" cy="2523025"/>
          </a:xfrm>
          <a:prstGeom prst="rect">
            <a:avLst/>
          </a:prstGeom>
          <a:noFill/>
          <a:ln>
            <a:noFill/>
          </a:ln>
        </p:spPr>
      </p:pic>
      <p:pic>
        <p:nvPicPr>
          <p:cNvPr id="281" name="Google Shape;281;p44"/>
          <p:cNvPicPr preferRelativeResize="0"/>
          <p:nvPr/>
        </p:nvPicPr>
        <p:blipFill>
          <a:blip r:embed="rId4">
            <a:alphaModFix/>
          </a:blip>
          <a:stretch>
            <a:fillRect/>
          </a:stretch>
        </p:blipFill>
        <p:spPr>
          <a:xfrm>
            <a:off x="5901500" y="2393100"/>
            <a:ext cx="3193900" cy="2598000"/>
          </a:xfrm>
          <a:prstGeom prst="rect">
            <a:avLst/>
          </a:prstGeom>
          <a:noFill/>
          <a:ln>
            <a:noFill/>
          </a:ln>
        </p:spPr>
      </p:pic>
      <p:pic>
        <p:nvPicPr>
          <p:cNvPr id="282" name="Google Shape;282;p44"/>
          <p:cNvPicPr preferRelativeResize="0"/>
          <p:nvPr/>
        </p:nvPicPr>
        <p:blipFill>
          <a:blip r:embed="rId5">
            <a:alphaModFix/>
          </a:blip>
          <a:stretch>
            <a:fillRect/>
          </a:stretch>
        </p:blipFill>
        <p:spPr>
          <a:xfrm>
            <a:off x="195725" y="2393100"/>
            <a:ext cx="3117775" cy="2598000"/>
          </a:xfrm>
          <a:prstGeom prst="rect">
            <a:avLst/>
          </a:prstGeom>
          <a:noFill/>
          <a:ln>
            <a:noFill/>
          </a:ln>
        </p:spPr>
      </p:pic>
      <p:pic>
        <p:nvPicPr>
          <p:cNvPr id="283" name="Google Shape;283;p44"/>
          <p:cNvPicPr preferRelativeResize="0"/>
          <p:nvPr/>
        </p:nvPicPr>
        <p:blipFill>
          <a:blip r:embed="rId6">
            <a:alphaModFix/>
          </a:blip>
          <a:stretch>
            <a:fillRect/>
          </a:stretch>
        </p:blipFill>
        <p:spPr>
          <a:xfrm>
            <a:off x="3313500" y="2393100"/>
            <a:ext cx="2966975" cy="259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7"/>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Clustering?</a:t>
            </a:r>
            <a:endParaRPr/>
          </a:p>
        </p:txBody>
      </p:sp>
      <p:sp>
        <p:nvSpPr>
          <p:cNvPr id="140" name="Google Shape;140;p27"/>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41" name="Google Shape;141;p27"/>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5"/>
          <p:cNvSpPr txBox="1"/>
          <p:nvPr/>
        </p:nvSpPr>
        <p:spPr>
          <a:xfrm>
            <a:off x="1032000" y="940025"/>
            <a:ext cx="7080000" cy="37887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t/>
            </a:r>
            <a:endParaRPr sz="11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rPr b="1" lang="en">
                <a:solidFill>
                  <a:schemeClr val="dk1"/>
                </a:solidFill>
                <a:latin typeface="Exo 2"/>
                <a:ea typeface="Exo 2"/>
                <a:cs typeface="Exo 2"/>
                <a:sym typeface="Exo 2"/>
              </a:rPr>
              <a:t>REFERENCE WEBSITES</a:t>
            </a:r>
            <a:endParaRPr u="sng">
              <a:solidFill>
                <a:schemeClr val="dk1"/>
              </a:solidFill>
              <a:latin typeface="Exo 2"/>
              <a:ea typeface="Exo 2"/>
              <a:cs typeface="Exo 2"/>
              <a:sym typeface="Exo 2"/>
            </a:endParaRPr>
          </a:p>
          <a:p>
            <a:pPr indent="-215900" lvl="0" marL="241300" rtl="0" algn="l">
              <a:lnSpc>
                <a:spcPct val="115000"/>
              </a:lnSpc>
              <a:spcBef>
                <a:spcPts val="1600"/>
              </a:spcBef>
              <a:spcAft>
                <a:spcPts val="0"/>
              </a:spcAft>
              <a:buClr>
                <a:schemeClr val="dk1"/>
              </a:buClr>
              <a:buSzPts val="1400"/>
              <a:buFont typeface="Roboto Condensed Light"/>
              <a:buChar char="■"/>
            </a:pPr>
            <a:r>
              <a:rPr b="1" lang="en">
                <a:solidFill>
                  <a:schemeClr val="dk1"/>
                </a:solidFill>
                <a:latin typeface="Exo 2"/>
                <a:ea typeface="Exo 2"/>
                <a:cs typeface="Exo 2"/>
                <a:sym typeface="Exo 2"/>
              </a:rPr>
              <a:t>UCI Machine Learning Repository :</a:t>
            </a:r>
            <a:r>
              <a:rPr b="1" lang="en">
                <a:solidFill>
                  <a:schemeClr val="dk1"/>
                </a:solidFill>
                <a:uFill>
                  <a:noFill/>
                </a:uFill>
                <a:latin typeface="Exo 2"/>
                <a:ea typeface="Exo 2"/>
                <a:cs typeface="Exo 2"/>
                <a:sym typeface="Exo 2"/>
                <a:hlinkClick r:id="rId3"/>
              </a:rPr>
              <a:t> </a:t>
            </a:r>
            <a:r>
              <a:rPr lang="en" u="sng">
                <a:solidFill>
                  <a:schemeClr val="dk1"/>
                </a:solidFill>
                <a:latin typeface="Exo 2 Regular"/>
                <a:ea typeface="Exo 2 Regular"/>
                <a:cs typeface="Exo 2 Regular"/>
                <a:sym typeface="Exo 2 Regular"/>
                <a:hlinkClick r:id="rId4"/>
              </a:rPr>
              <a:t>http://archive.ics.uci.edu/ml/datasets/Wholesale+customers</a:t>
            </a:r>
            <a:endParaRPr u="sng">
              <a:solidFill>
                <a:schemeClr val="dk1"/>
              </a:solidFill>
              <a:latin typeface="Exo 2 Regular"/>
              <a:ea typeface="Exo 2 Regular"/>
              <a:cs typeface="Exo 2 Regular"/>
              <a:sym typeface="Exo 2 Regular"/>
            </a:endParaRPr>
          </a:p>
          <a:p>
            <a:pPr indent="0" lvl="0" marL="241300" rtl="0" algn="l">
              <a:lnSpc>
                <a:spcPct val="115000"/>
              </a:lnSpc>
              <a:spcBef>
                <a:spcPts val="0"/>
              </a:spcBef>
              <a:spcAft>
                <a:spcPts val="0"/>
              </a:spcAft>
              <a:buNone/>
            </a:pPr>
            <a:r>
              <a:t/>
            </a:r>
            <a:endParaRPr u="sng">
              <a:solidFill>
                <a:schemeClr val="dk1"/>
              </a:solidFill>
              <a:latin typeface="Exo 2 Regular"/>
              <a:ea typeface="Exo 2 Regular"/>
              <a:cs typeface="Exo 2 Regular"/>
              <a:sym typeface="Exo 2 Regular"/>
            </a:endParaRPr>
          </a:p>
          <a:p>
            <a:pPr indent="-215900" lvl="0" marL="241300" rtl="0" algn="l">
              <a:lnSpc>
                <a:spcPct val="115000"/>
              </a:lnSpc>
              <a:spcBef>
                <a:spcPts val="0"/>
              </a:spcBef>
              <a:spcAft>
                <a:spcPts val="0"/>
              </a:spcAft>
              <a:buClr>
                <a:schemeClr val="dk1"/>
              </a:buClr>
              <a:buSzPts val="1400"/>
              <a:buFont typeface="Exo 2 Regular"/>
              <a:buChar char="■"/>
            </a:pPr>
            <a:r>
              <a:rPr b="1" lang="en">
                <a:solidFill>
                  <a:schemeClr val="dk1"/>
                </a:solidFill>
                <a:latin typeface="Exo 2"/>
                <a:ea typeface="Exo 2"/>
                <a:cs typeface="Exo 2"/>
                <a:sym typeface="Exo 2"/>
              </a:rPr>
              <a:t>SkLearn :</a:t>
            </a:r>
            <a:r>
              <a:rPr b="1" lang="en">
                <a:solidFill>
                  <a:schemeClr val="dk1"/>
                </a:solidFill>
                <a:uFill>
                  <a:noFill/>
                </a:uFill>
                <a:latin typeface="Exo 2"/>
                <a:ea typeface="Exo 2"/>
                <a:cs typeface="Exo 2"/>
                <a:sym typeface="Exo 2"/>
                <a:hlinkClick r:id="rId5"/>
              </a:rPr>
              <a:t> </a:t>
            </a:r>
            <a:r>
              <a:rPr lang="en" u="sng">
                <a:solidFill>
                  <a:schemeClr val="dk1"/>
                </a:solidFill>
                <a:latin typeface="Exo 2"/>
                <a:ea typeface="Exo 2"/>
                <a:cs typeface="Exo 2"/>
                <a:sym typeface="Exo 2"/>
                <a:hlinkClick r:id="rId6"/>
              </a:rPr>
              <a:t>https://scikit-learn.org/stable/modules/classes.html#module-sklearn.cluster</a:t>
            </a:r>
            <a:endParaRPr u="sng">
              <a:solidFill>
                <a:schemeClr val="dk1"/>
              </a:solidFill>
              <a:latin typeface="Exo 2 Regular"/>
              <a:ea typeface="Exo 2 Regular"/>
              <a:cs typeface="Exo 2 Regular"/>
              <a:sym typeface="Exo 2 Regular"/>
            </a:endParaRPr>
          </a:p>
          <a:p>
            <a:pPr indent="0" lvl="0" marL="241300" rtl="0" algn="l">
              <a:lnSpc>
                <a:spcPct val="115000"/>
              </a:lnSpc>
              <a:spcBef>
                <a:spcPts val="0"/>
              </a:spcBef>
              <a:spcAft>
                <a:spcPts val="0"/>
              </a:spcAft>
              <a:buNone/>
            </a:pPr>
            <a:r>
              <a:t/>
            </a:r>
            <a:endParaRPr u="sng">
              <a:solidFill>
                <a:schemeClr val="dk1"/>
              </a:solidFill>
              <a:latin typeface="Exo 2 Regular"/>
              <a:ea typeface="Exo 2 Regular"/>
              <a:cs typeface="Exo 2 Regular"/>
              <a:sym typeface="Exo 2 Regular"/>
            </a:endParaRPr>
          </a:p>
          <a:p>
            <a:pPr indent="-215900" lvl="0" marL="241300" rtl="0" algn="l">
              <a:lnSpc>
                <a:spcPct val="115000"/>
              </a:lnSpc>
              <a:spcBef>
                <a:spcPts val="0"/>
              </a:spcBef>
              <a:spcAft>
                <a:spcPts val="0"/>
              </a:spcAft>
              <a:buClr>
                <a:schemeClr val="dk1"/>
              </a:buClr>
              <a:buSzPts val="1400"/>
              <a:buFont typeface="Exo 2"/>
              <a:buChar char="■"/>
            </a:pPr>
            <a:r>
              <a:rPr b="1" lang="en" u="sng">
                <a:solidFill>
                  <a:schemeClr val="dk1"/>
                </a:solidFill>
                <a:latin typeface="Exo 2"/>
                <a:ea typeface="Exo 2"/>
                <a:cs typeface="Exo 2"/>
                <a:sym typeface="Exo 2"/>
              </a:rPr>
              <a:t>Wikipedia:</a:t>
            </a:r>
            <a:endParaRPr b="1" u="sng">
              <a:solidFill>
                <a:schemeClr val="dk1"/>
              </a:solidFill>
              <a:latin typeface="Exo 2"/>
              <a:ea typeface="Exo 2"/>
              <a:cs typeface="Exo 2"/>
              <a:sym typeface="Exo 2"/>
            </a:endParaRPr>
          </a:p>
          <a:p>
            <a:pPr indent="0" lvl="0" marL="241300" rtl="0" algn="l">
              <a:lnSpc>
                <a:spcPct val="115000"/>
              </a:lnSpc>
              <a:spcBef>
                <a:spcPts val="0"/>
              </a:spcBef>
              <a:spcAft>
                <a:spcPts val="0"/>
              </a:spcAft>
              <a:buNone/>
            </a:pPr>
            <a:r>
              <a:rPr lang="en" u="sng">
                <a:solidFill>
                  <a:schemeClr val="dk1"/>
                </a:solidFill>
                <a:latin typeface="Exo 2 Regular"/>
                <a:ea typeface="Exo 2 Regular"/>
                <a:cs typeface="Exo 2 Regular"/>
                <a:sym typeface="Exo 2 Regular"/>
              </a:rPr>
              <a:t>https://en.wikipedia.org/</a:t>
            </a:r>
            <a:endParaRPr u="sng">
              <a:solidFill>
                <a:schemeClr val="dk1"/>
              </a:solidFill>
              <a:latin typeface="Exo 2 Regular"/>
              <a:ea typeface="Exo 2 Regular"/>
              <a:cs typeface="Exo 2 Regular"/>
              <a:sym typeface="Exo 2 Regular"/>
            </a:endParaRPr>
          </a:p>
          <a:p>
            <a:pPr indent="0" lvl="0" marL="0" rtl="0" algn="l">
              <a:lnSpc>
                <a:spcPct val="115000"/>
              </a:lnSpc>
              <a:spcBef>
                <a:spcPts val="300"/>
              </a:spcBef>
              <a:spcAft>
                <a:spcPts val="0"/>
              </a:spcAft>
              <a:buNone/>
            </a:pPr>
            <a:r>
              <a:t/>
            </a:r>
            <a:endParaRPr>
              <a:solidFill>
                <a:schemeClr val="dk1"/>
              </a:solidFill>
              <a:latin typeface="Exo 2 Regular"/>
              <a:ea typeface="Exo 2 Regular"/>
              <a:cs typeface="Exo 2 Regular"/>
              <a:sym typeface="Exo 2 Regular"/>
            </a:endParaRPr>
          </a:p>
          <a:p>
            <a:pPr indent="0" lvl="0" marL="0" rtl="0" algn="l">
              <a:lnSpc>
                <a:spcPct val="115000"/>
              </a:lnSpc>
              <a:spcBef>
                <a:spcPts val="300"/>
              </a:spcBef>
              <a:spcAft>
                <a:spcPts val="0"/>
              </a:spcAft>
              <a:buNone/>
            </a:pPr>
            <a:r>
              <a:rPr b="1" lang="en">
                <a:solidFill>
                  <a:schemeClr val="dk1"/>
                </a:solidFill>
                <a:latin typeface="Exo 2"/>
                <a:ea typeface="Exo 2"/>
                <a:cs typeface="Exo 2"/>
                <a:sym typeface="Exo 2"/>
              </a:rPr>
              <a:t>CODES</a:t>
            </a:r>
            <a:endParaRPr b="1">
              <a:solidFill>
                <a:schemeClr val="dk1"/>
              </a:solidFill>
              <a:latin typeface="Exo 2"/>
              <a:ea typeface="Exo 2"/>
              <a:cs typeface="Exo 2"/>
              <a:sym typeface="Exo 2"/>
            </a:endParaRPr>
          </a:p>
          <a:p>
            <a:pPr indent="0" lvl="0" marL="0" rtl="0" algn="l">
              <a:lnSpc>
                <a:spcPct val="115000"/>
              </a:lnSpc>
              <a:spcBef>
                <a:spcPts val="300"/>
              </a:spcBef>
              <a:spcAft>
                <a:spcPts val="0"/>
              </a:spcAft>
              <a:buNone/>
            </a:pPr>
            <a:r>
              <a:rPr b="1" lang="en">
                <a:solidFill>
                  <a:schemeClr val="dk1"/>
                </a:solidFill>
                <a:latin typeface="Exo 2"/>
                <a:ea typeface="Exo 2"/>
                <a:cs typeface="Exo 2"/>
                <a:sym typeface="Exo 2"/>
              </a:rPr>
              <a:t>Kaggle</a:t>
            </a:r>
            <a:endParaRPr b="1">
              <a:solidFill>
                <a:schemeClr val="dk1"/>
              </a:solidFill>
              <a:latin typeface="Exo 2"/>
              <a:ea typeface="Exo 2"/>
              <a:cs typeface="Exo 2"/>
              <a:sym typeface="Exo 2"/>
            </a:endParaRPr>
          </a:p>
          <a:p>
            <a:pPr indent="0" lvl="0" marL="0" rtl="0" algn="l">
              <a:lnSpc>
                <a:spcPct val="115000"/>
              </a:lnSpc>
              <a:spcBef>
                <a:spcPts val="300"/>
              </a:spcBef>
              <a:spcAft>
                <a:spcPts val="0"/>
              </a:spcAft>
              <a:buNone/>
            </a:pPr>
            <a:r>
              <a:rPr lang="en">
                <a:solidFill>
                  <a:schemeClr val="dk1"/>
                </a:solidFill>
                <a:latin typeface="Exo 2 Regular"/>
                <a:ea typeface="Exo 2 Regular"/>
                <a:cs typeface="Exo 2 Regular"/>
                <a:sym typeface="Exo 2 Regular"/>
              </a:rPr>
              <a:t>https://www.kaggle.com/jithu10/wholesale-customers?scriptVersionId=31864922</a:t>
            </a:r>
            <a:endParaRPr>
              <a:solidFill>
                <a:schemeClr val="dk1"/>
              </a:solidFill>
              <a:latin typeface="Exo 2 Regular"/>
              <a:ea typeface="Exo 2 Regular"/>
              <a:cs typeface="Exo 2 Regular"/>
              <a:sym typeface="Exo 2 Regular"/>
            </a:endParaRPr>
          </a:p>
          <a:p>
            <a:pPr indent="0" lvl="0" marL="0" rtl="0" algn="l">
              <a:lnSpc>
                <a:spcPct val="115000"/>
              </a:lnSpc>
              <a:spcBef>
                <a:spcPts val="300"/>
              </a:spcBef>
              <a:spcAft>
                <a:spcPts val="0"/>
              </a:spcAft>
              <a:buNone/>
            </a:pPr>
            <a:r>
              <a:t/>
            </a:r>
            <a:endParaRPr sz="1000">
              <a:solidFill>
                <a:schemeClr val="dk1"/>
              </a:solidFill>
              <a:latin typeface="Roboto Condensed Light"/>
              <a:ea typeface="Roboto Condensed Light"/>
              <a:cs typeface="Roboto Condensed Light"/>
              <a:sym typeface="Roboto Condensed Light"/>
            </a:endParaRPr>
          </a:p>
        </p:txBody>
      </p:sp>
      <p:sp>
        <p:nvSpPr>
          <p:cNvPr id="289" name="Google Shape;289;p45"/>
          <p:cNvSpPr txBox="1"/>
          <p:nvPr>
            <p:ph type="ctrTitle"/>
          </p:nvPr>
        </p:nvSpPr>
        <p:spPr>
          <a:xfrm>
            <a:off x="1964851" y="30267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cxnSp>
        <p:nvCxnSpPr>
          <p:cNvPr id="290" name="Google Shape;290;p45"/>
          <p:cNvCxnSpPr/>
          <p:nvPr/>
        </p:nvCxnSpPr>
        <p:spPr>
          <a:xfrm>
            <a:off x="588400" y="3652200"/>
            <a:ext cx="0" cy="1515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6"/>
          <p:cNvSpPr txBox="1"/>
          <p:nvPr>
            <p:ph idx="2" type="title"/>
          </p:nvPr>
        </p:nvSpPr>
        <p:spPr>
          <a:xfrm flipH="1">
            <a:off x="4290500" y="2323850"/>
            <a:ext cx="3828600" cy="113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accent6"/>
              </a:buClr>
              <a:buSzPts val="1100"/>
              <a:buFont typeface="Arial"/>
              <a:buNone/>
            </a:pPr>
            <a:r>
              <a:rPr lang="en" sz="6000"/>
              <a:t>THANKS</a:t>
            </a:r>
            <a:endParaRPr sz="6000"/>
          </a:p>
        </p:txBody>
      </p:sp>
      <p:cxnSp>
        <p:nvCxnSpPr>
          <p:cNvPr id="296" name="Google Shape;296;p46"/>
          <p:cNvCxnSpPr/>
          <p:nvPr/>
        </p:nvCxnSpPr>
        <p:spPr>
          <a:xfrm>
            <a:off x="5733125" y="3461750"/>
            <a:ext cx="2960700" cy="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CLUSTERING</a:t>
            </a:r>
            <a:endParaRPr/>
          </a:p>
        </p:txBody>
      </p:sp>
      <p:sp>
        <p:nvSpPr>
          <p:cNvPr id="147" name="Google Shape;147;p28"/>
          <p:cNvSpPr txBox="1"/>
          <p:nvPr/>
        </p:nvSpPr>
        <p:spPr>
          <a:xfrm>
            <a:off x="526900" y="1047600"/>
            <a:ext cx="7790400" cy="3907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800">
                <a:solidFill>
                  <a:schemeClr val="accent6"/>
                </a:solidFill>
              </a:rPr>
              <a:t>     </a:t>
            </a:r>
            <a:r>
              <a:rPr b="1" lang="en">
                <a:solidFill>
                  <a:schemeClr val="dk1"/>
                </a:solidFill>
                <a:latin typeface="Exo 2"/>
                <a:ea typeface="Exo 2"/>
                <a:cs typeface="Exo 2"/>
                <a:sym typeface="Exo 2"/>
              </a:rPr>
              <a:t> Clustering (unsupervised learning)</a:t>
            </a:r>
            <a:r>
              <a:rPr lang="en">
                <a:solidFill>
                  <a:schemeClr val="dk1"/>
                </a:solidFill>
                <a:latin typeface="Exo 2"/>
                <a:ea typeface="Exo 2"/>
                <a:cs typeface="Exo 2"/>
                <a:sym typeface="Exo 2"/>
              </a:rPr>
              <a:t> is the task of dividing the population or data points into a number of groups such that data points in the same groups are more similar to other data points in the same group than those in other groups. </a:t>
            </a:r>
            <a:endParaRPr>
              <a:solidFill>
                <a:schemeClr val="dk1"/>
              </a:solidFill>
              <a:latin typeface="Exo 2"/>
              <a:ea typeface="Exo 2"/>
              <a:cs typeface="Exo 2"/>
              <a:sym typeface="Exo 2"/>
            </a:endParaRPr>
          </a:p>
          <a:p>
            <a:pPr indent="0" lvl="0" marL="0" rtl="0" algn="just">
              <a:spcBef>
                <a:spcPts val="0"/>
              </a:spcBef>
              <a:spcAft>
                <a:spcPts val="0"/>
              </a:spcAft>
              <a:buNone/>
            </a:pPr>
            <a:r>
              <a:rPr lang="en">
                <a:solidFill>
                  <a:schemeClr val="dk1"/>
                </a:solidFill>
                <a:latin typeface="Exo 2"/>
                <a:ea typeface="Exo 2"/>
                <a:cs typeface="Exo 2"/>
                <a:sym typeface="Exo 2"/>
              </a:rPr>
              <a:t>      In simple words, the aim is to segregate groups with similar traits and assign them into clusters.</a:t>
            </a:r>
            <a:endParaRPr>
              <a:solidFill>
                <a:schemeClr val="dk1"/>
              </a:solidFill>
              <a:latin typeface="Exo 2"/>
              <a:ea typeface="Exo 2"/>
              <a:cs typeface="Exo 2"/>
              <a:sym typeface="Exo 2"/>
            </a:endParaRPr>
          </a:p>
          <a:p>
            <a:pPr indent="0" lvl="0" marL="0" rtl="0" algn="just">
              <a:spcBef>
                <a:spcPts val="0"/>
              </a:spcBef>
              <a:spcAft>
                <a:spcPts val="0"/>
              </a:spcAft>
              <a:buNone/>
            </a:pPr>
            <a:r>
              <a:t/>
            </a:r>
            <a:endParaRPr>
              <a:solidFill>
                <a:schemeClr val="dk1"/>
              </a:solidFill>
              <a:latin typeface="Exo 2"/>
              <a:ea typeface="Exo 2"/>
              <a:cs typeface="Exo 2"/>
              <a:sym typeface="Exo 2"/>
            </a:endParaRPr>
          </a:p>
          <a:p>
            <a:pPr indent="0" lvl="0" marL="0" rtl="0" algn="just">
              <a:spcBef>
                <a:spcPts val="0"/>
              </a:spcBef>
              <a:spcAft>
                <a:spcPts val="0"/>
              </a:spcAft>
              <a:buNone/>
            </a:pPr>
            <a:r>
              <a:rPr lang="en">
                <a:solidFill>
                  <a:schemeClr val="dk1"/>
                </a:solidFill>
                <a:latin typeface="Exo 2"/>
                <a:ea typeface="Exo 2"/>
                <a:cs typeface="Exo 2"/>
                <a:sym typeface="Exo 2"/>
              </a:rPr>
              <a:t>We will be </a:t>
            </a:r>
            <a:r>
              <a:rPr lang="en">
                <a:solidFill>
                  <a:schemeClr val="dk1"/>
                </a:solidFill>
                <a:latin typeface="Exo 2"/>
                <a:ea typeface="Exo 2"/>
                <a:cs typeface="Exo 2"/>
                <a:sym typeface="Exo 2"/>
              </a:rPr>
              <a:t>performing</a:t>
            </a:r>
            <a:r>
              <a:rPr lang="en">
                <a:solidFill>
                  <a:schemeClr val="dk1"/>
                </a:solidFill>
                <a:latin typeface="Exo 2"/>
                <a:ea typeface="Exo 2"/>
                <a:cs typeface="Exo 2"/>
                <a:sym typeface="Exo 2"/>
              </a:rPr>
              <a:t> clustering using </a:t>
            </a:r>
            <a:endParaRPr>
              <a:solidFill>
                <a:schemeClr val="dk1"/>
              </a:solidFill>
              <a:latin typeface="Exo 2"/>
              <a:ea typeface="Exo 2"/>
              <a:cs typeface="Exo 2"/>
              <a:sym typeface="Exo 2"/>
            </a:endParaRPr>
          </a:p>
          <a:p>
            <a:pPr indent="0" lvl="0" marL="0" rtl="0" algn="just">
              <a:spcBef>
                <a:spcPts val="0"/>
              </a:spcBef>
              <a:spcAft>
                <a:spcPts val="0"/>
              </a:spcAft>
              <a:buNone/>
            </a:pPr>
            <a:r>
              <a:rPr lang="en">
                <a:solidFill>
                  <a:schemeClr val="dk1"/>
                </a:solidFill>
                <a:latin typeface="Exo 2"/>
                <a:ea typeface="Exo 2"/>
                <a:cs typeface="Exo 2"/>
                <a:sym typeface="Exo 2"/>
              </a:rPr>
              <a:t> these methods:</a:t>
            </a:r>
            <a:endParaRPr>
              <a:solidFill>
                <a:schemeClr val="dk1"/>
              </a:solidFill>
              <a:latin typeface="Exo 2"/>
              <a:ea typeface="Exo 2"/>
              <a:cs typeface="Exo 2"/>
              <a:sym typeface="Exo 2"/>
            </a:endParaRPr>
          </a:p>
          <a:p>
            <a:pPr indent="0" lvl="0" marL="0" rtl="0" algn="just">
              <a:spcBef>
                <a:spcPts val="0"/>
              </a:spcBef>
              <a:spcAft>
                <a:spcPts val="0"/>
              </a:spcAft>
              <a:buNone/>
            </a:pPr>
            <a:r>
              <a:t/>
            </a:r>
            <a:endParaRPr>
              <a:solidFill>
                <a:schemeClr val="dk1"/>
              </a:solidFill>
              <a:latin typeface="Exo 2"/>
              <a:ea typeface="Exo 2"/>
              <a:cs typeface="Exo 2"/>
              <a:sym typeface="Exo 2"/>
            </a:endParaRPr>
          </a:p>
          <a:p>
            <a:pPr indent="-260350" lvl="0" marL="628650" rtl="0" algn="just">
              <a:spcBef>
                <a:spcPts val="0"/>
              </a:spcBef>
              <a:spcAft>
                <a:spcPts val="0"/>
              </a:spcAft>
              <a:buClr>
                <a:schemeClr val="dk1"/>
              </a:buClr>
              <a:buSzPts val="1400"/>
              <a:buFont typeface="Exo 2"/>
              <a:buChar char="●"/>
            </a:pPr>
            <a:r>
              <a:rPr lang="en">
                <a:solidFill>
                  <a:schemeClr val="dk1"/>
                </a:solidFill>
                <a:latin typeface="Exo 2"/>
                <a:ea typeface="Exo 2"/>
                <a:cs typeface="Exo 2"/>
                <a:sym typeface="Exo 2"/>
              </a:rPr>
              <a:t>K Means</a:t>
            </a:r>
            <a:r>
              <a:rPr lang="en">
                <a:solidFill>
                  <a:schemeClr val="dk1"/>
                </a:solidFill>
                <a:latin typeface="Exo 2"/>
                <a:ea typeface="Exo 2"/>
                <a:cs typeface="Exo 2"/>
                <a:sym typeface="Exo 2"/>
              </a:rPr>
              <a:t> </a:t>
            </a:r>
            <a:r>
              <a:rPr lang="en">
                <a:solidFill>
                  <a:schemeClr val="dk1"/>
                </a:solidFill>
                <a:latin typeface="Exo 2"/>
                <a:ea typeface="Exo 2"/>
                <a:cs typeface="Exo 2"/>
                <a:sym typeface="Exo 2"/>
              </a:rPr>
              <a:t>Clustering</a:t>
            </a:r>
            <a:endParaRPr>
              <a:solidFill>
                <a:schemeClr val="dk1"/>
              </a:solidFill>
              <a:latin typeface="Exo 2"/>
              <a:ea typeface="Exo 2"/>
              <a:cs typeface="Exo 2"/>
              <a:sym typeface="Exo 2"/>
            </a:endParaRPr>
          </a:p>
          <a:p>
            <a:pPr indent="-260350" lvl="0" marL="628650" rtl="0" algn="just">
              <a:spcBef>
                <a:spcPts val="0"/>
              </a:spcBef>
              <a:spcAft>
                <a:spcPts val="0"/>
              </a:spcAft>
              <a:buClr>
                <a:schemeClr val="dk1"/>
              </a:buClr>
              <a:buSzPts val="1400"/>
              <a:buFont typeface="Exo 2"/>
              <a:buChar char="●"/>
            </a:pPr>
            <a:r>
              <a:rPr lang="en">
                <a:solidFill>
                  <a:schemeClr val="dk1"/>
                </a:solidFill>
                <a:latin typeface="Exo 2"/>
                <a:ea typeface="Exo 2"/>
                <a:cs typeface="Exo 2"/>
                <a:sym typeface="Exo 2"/>
              </a:rPr>
              <a:t>Agglomerative Clustering</a:t>
            </a:r>
            <a:endParaRPr>
              <a:solidFill>
                <a:schemeClr val="dk1"/>
              </a:solidFill>
              <a:latin typeface="Exo 2"/>
              <a:ea typeface="Exo 2"/>
              <a:cs typeface="Exo 2"/>
              <a:sym typeface="Exo 2"/>
            </a:endParaRPr>
          </a:p>
          <a:p>
            <a:pPr indent="-260350" lvl="0" marL="628650" rtl="0" algn="just">
              <a:spcBef>
                <a:spcPts val="0"/>
              </a:spcBef>
              <a:spcAft>
                <a:spcPts val="0"/>
              </a:spcAft>
              <a:buClr>
                <a:schemeClr val="dk1"/>
              </a:buClr>
              <a:buSzPts val="1400"/>
              <a:buFont typeface="Exo 2"/>
              <a:buChar char="●"/>
            </a:pPr>
            <a:r>
              <a:rPr lang="en">
                <a:solidFill>
                  <a:schemeClr val="dk1"/>
                </a:solidFill>
                <a:latin typeface="Exo 2"/>
                <a:ea typeface="Exo 2"/>
                <a:cs typeface="Exo 2"/>
                <a:sym typeface="Exo 2"/>
              </a:rPr>
              <a:t>Birch Clustering</a:t>
            </a:r>
            <a:endParaRPr>
              <a:solidFill>
                <a:schemeClr val="dk1"/>
              </a:solidFill>
              <a:latin typeface="Exo 2"/>
              <a:ea typeface="Exo 2"/>
              <a:cs typeface="Exo 2"/>
              <a:sym typeface="Exo 2"/>
            </a:endParaRPr>
          </a:p>
          <a:p>
            <a:pPr indent="-260350" lvl="0" marL="628650" rtl="0" algn="just">
              <a:spcBef>
                <a:spcPts val="0"/>
              </a:spcBef>
              <a:spcAft>
                <a:spcPts val="0"/>
              </a:spcAft>
              <a:buClr>
                <a:schemeClr val="dk1"/>
              </a:buClr>
              <a:buSzPts val="1400"/>
              <a:buFont typeface="Exo 2"/>
              <a:buChar char="●"/>
            </a:pPr>
            <a:r>
              <a:rPr lang="en">
                <a:solidFill>
                  <a:schemeClr val="dk1"/>
                </a:solidFill>
                <a:latin typeface="Exo 2"/>
                <a:ea typeface="Exo 2"/>
                <a:cs typeface="Exo 2"/>
                <a:sym typeface="Exo 2"/>
              </a:rPr>
              <a:t>MiniBatchKmeans Clustering</a:t>
            </a:r>
            <a:endParaRPr>
              <a:solidFill>
                <a:schemeClr val="dk1"/>
              </a:solidFill>
              <a:latin typeface="Exo 2"/>
              <a:ea typeface="Exo 2"/>
              <a:cs typeface="Exo 2"/>
              <a:sym typeface="Exo 2"/>
            </a:endParaRPr>
          </a:p>
          <a:p>
            <a:pPr indent="0" lvl="0" marL="0" rtl="0" algn="just">
              <a:spcBef>
                <a:spcPts val="0"/>
              </a:spcBef>
              <a:spcAft>
                <a:spcPts val="0"/>
              </a:spcAft>
              <a:buNone/>
            </a:pPr>
            <a:r>
              <a:t/>
            </a:r>
            <a:endParaRPr>
              <a:solidFill>
                <a:schemeClr val="accent6"/>
              </a:solidFill>
              <a:latin typeface="Exo 2"/>
              <a:ea typeface="Exo 2"/>
              <a:cs typeface="Exo 2"/>
              <a:sym typeface="Exo 2"/>
            </a:endParaRPr>
          </a:p>
        </p:txBody>
      </p:sp>
      <p:pic>
        <p:nvPicPr>
          <p:cNvPr id="148" name="Google Shape;148;p28"/>
          <p:cNvPicPr preferRelativeResize="0"/>
          <p:nvPr/>
        </p:nvPicPr>
        <p:blipFill>
          <a:blip r:embed="rId3">
            <a:alphaModFix amt="86000"/>
          </a:blip>
          <a:stretch>
            <a:fillRect/>
          </a:stretch>
        </p:blipFill>
        <p:spPr>
          <a:xfrm>
            <a:off x="3914075" y="2346025"/>
            <a:ext cx="4328051" cy="2609375"/>
          </a:xfrm>
          <a:prstGeom prst="rect">
            <a:avLst/>
          </a:prstGeom>
          <a:noFill/>
          <a:ln cap="rnd" cmpd="sng" w="76200">
            <a:solidFill>
              <a:srgbClr val="666666"/>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9"/>
          <p:cNvSpPr txBox="1"/>
          <p:nvPr>
            <p:ph idx="4294967295" type="body"/>
          </p:nvPr>
        </p:nvSpPr>
        <p:spPr>
          <a:xfrm>
            <a:off x="3148825" y="2776925"/>
            <a:ext cx="5382000" cy="1476000"/>
          </a:xfrm>
          <a:prstGeom prst="rect">
            <a:avLst/>
          </a:prstGeom>
        </p:spPr>
        <p:txBody>
          <a:bodyPr anchorCtr="0" anchor="t" bIns="91425" lIns="91425" spcFirstLastPara="1" rIns="91425" wrap="square" tIns="91425">
            <a:noAutofit/>
          </a:bodyPr>
          <a:lstStyle/>
          <a:p>
            <a:pPr indent="0" lvl="0" marL="1371600" rtl="0" algn="l">
              <a:spcBef>
                <a:spcPts val="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p>
        </p:txBody>
      </p:sp>
      <p:sp>
        <p:nvSpPr>
          <p:cNvPr id="154" name="Google Shape;154;p29"/>
          <p:cNvSpPr txBox="1"/>
          <p:nvPr>
            <p:ph idx="4294967295" type="ctrTitle"/>
          </p:nvPr>
        </p:nvSpPr>
        <p:spPr>
          <a:xfrm>
            <a:off x="1789226" y="779375"/>
            <a:ext cx="5214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a:p>
            <a:pPr indent="0" lvl="0" marL="0" rtl="0" algn="l">
              <a:spcBef>
                <a:spcPts val="0"/>
              </a:spcBef>
              <a:spcAft>
                <a:spcPts val="0"/>
              </a:spcAft>
              <a:buNone/>
            </a:pPr>
            <a:r>
              <a:t/>
            </a:r>
            <a:endParaRPr/>
          </a:p>
        </p:txBody>
      </p:sp>
      <p:sp>
        <p:nvSpPr>
          <p:cNvPr id="155" name="Google Shape;155;p29"/>
          <p:cNvSpPr txBox="1"/>
          <p:nvPr/>
        </p:nvSpPr>
        <p:spPr>
          <a:xfrm>
            <a:off x="1179225" y="1429300"/>
            <a:ext cx="7301400" cy="3349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1"/>
                </a:solidFill>
                <a:latin typeface="Exo 2"/>
                <a:ea typeface="Exo 2"/>
                <a:cs typeface="Exo 2"/>
                <a:sym typeface="Exo 2"/>
              </a:rPr>
              <a:t>The dataset has been </a:t>
            </a:r>
            <a:r>
              <a:rPr lang="en">
                <a:solidFill>
                  <a:schemeClr val="dk1"/>
                </a:solidFill>
                <a:latin typeface="Exo 2"/>
                <a:ea typeface="Exo 2"/>
                <a:cs typeface="Exo 2"/>
                <a:sym typeface="Exo 2"/>
              </a:rPr>
              <a:t>chosen</a:t>
            </a:r>
            <a:r>
              <a:rPr lang="en">
                <a:solidFill>
                  <a:schemeClr val="dk1"/>
                </a:solidFill>
                <a:latin typeface="Exo 2"/>
                <a:ea typeface="Exo 2"/>
                <a:cs typeface="Exo 2"/>
                <a:sym typeface="Exo 2"/>
              </a:rPr>
              <a:t> from the UCI </a:t>
            </a:r>
            <a:r>
              <a:rPr lang="en">
                <a:solidFill>
                  <a:schemeClr val="dk1"/>
                </a:solidFill>
                <a:latin typeface="Exo 2"/>
                <a:ea typeface="Exo 2"/>
                <a:cs typeface="Exo 2"/>
                <a:sym typeface="Exo 2"/>
              </a:rPr>
              <a:t>repositories</a:t>
            </a:r>
            <a:r>
              <a:rPr lang="en">
                <a:solidFill>
                  <a:schemeClr val="dk1"/>
                </a:solidFill>
                <a:latin typeface="Exo 2"/>
                <a:ea typeface="Exo 2"/>
                <a:cs typeface="Exo 2"/>
                <a:sym typeface="Exo 2"/>
              </a:rPr>
              <a:t>. It refers to clients of a wholesale distributor. It includes the annual spending in monetary units (m.u.) on diverse product categories . The different categories are the attributes</a:t>
            </a:r>
            <a:endParaRPr>
              <a:solidFill>
                <a:schemeClr val="dk1"/>
              </a:solidFill>
              <a:latin typeface="Exo 2"/>
              <a:ea typeface="Exo 2"/>
              <a:cs typeface="Exo 2"/>
              <a:sym typeface="Exo 2"/>
            </a:endParaRPr>
          </a:p>
          <a:p>
            <a:pPr indent="0" lvl="0" marL="0" rtl="0" algn="just">
              <a:spcBef>
                <a:spcPts val="0"/>
              </a:spcBef>
              <a:spcAft>
                <a:spcPts val="0"/>
              </a:spcAft>
              <a:buNone/>
            </a:pPr>
            <a:r>
              <a:t/>
            </a:r>
            <a:endParaRPr>
              <a:solidFill>
                <a:schemeClr val="dk1"/>
              </a:solidFill>
              <a:latin typeface="Exo 2"/>
              <a:ea typeface="Exo 2"/>
              <a:cs typeface="Exo 2"/>
              <a:sym typeface="Exo 2"/>
            </a:endParaRPr>
          </a:p>
          <a:p>
            <a:pPr indent="-146050" lvl="0" marL="628650" rtl="0" algn="just">
              <a:lnSpc>
                <a:spcPct val="115000"/>
              </a:lnSpc>
              <a:spcBef>
                <a:spcPts val="0"/>
              </a:spcBef>
              <a:spcAft>
                <a:spcPts val="0"/>
              </a:spcAft>
              <a:buClr>
                <a:schemeClr val="dk1"/>
              </a:buClr>
              <a:buSzPts val="1400"/>
              <a:buFont typeface="Exo 2"/>
              <a:buAutoNum type="arabicPeriod"/>
            </a:pPr>
            <a:r>
              <a:rPr lang="en">
                <a:solidFill>
                  <a:schemeClr val="dk1"/>
                </a:solidFill>
                <a:latin typeface="Exo 2"/>
                <a:ea typeface="Exo 2"/>
                <a:cs typeface="Exo 2"/>
                <a:sym typeface="Exo 2"/>
              </a:rPr>
              <a:t>FRESH</a:t>
            </a:r>
            <a:endParaRPr>
              <a:solidFill>
                <a:schemeClr val="dk1"/>
              </a:solidFill>
              <a:latin typeface="Exo 2"/>
              <a:ea typeface="Exo 2"/>
              <a:cs typeface="Exo 2"/>
              <a:sym typeface="Exo 2"/>
            </a:endParaRPr>
          </a:p>
          <a:p>
            <a:pPr indent="-146050" lvl="0" marL="628650" rtl="0" algn="just">
              <a:lnSpc>
                <a:spcPct val="115000"/>
              </a:lnSpc>
              <a:spcBef>
                <a:spcPts val="0"/>
              </a:spcBef>
              <a:spcAft>
                <a:spcPts val="0"/>
              </a:spcAft>
              <a:buClr>
                <a:schemeClr val="dk1"/>
              </a:buClr>
              <a:buSzPts val="1400"/>
              <a:buFont typeface="Exo 2"/>
              <a:buAutoNum type="arabicPeriod"/>
            </a:pPr>
            <a:r>
              <a:rPr lang="en">
                <a:solidFill>
                  <a:schemeClr val="dk1"/>
                </a:solidFill>
                <a:latin typeface="Exo 2"/>
                <a:ea typeface="Exo 2"/>
                <a:cs typeface="Exo 2"/>
                <a:sym typeface="Exo 2"/>
              </a:rPr>
              <a:t>MILK</a:t>
            </a:r>
            <a:endParaRPr>
              <a:solidFill>
                <a:schemeClr val="dk1"/>
              </a:solidFill>
              <a:latin typeface="Exo 2"/>
              <a:ea typeface="Exo 2"/>
              <a:cs typeface="Exo 2"/>
              <a:sym typeface="Exo 2"/>
            </a:endParaRPr>
          </a:p>
          <a:p>
            <a:pPr indent="-146050" lvl="0" marL="628650" rtl="0" algn="just">
              <a:lnSpc>
                <a:spcPct val="115000"/>
              </a:lnSpc>
              <a:spcBef>
                <a:spcPts val="0"/>
              </a:spcBef>
              <a:spcAft>
                <a:spcPts val="0"/>
              </a:spcAft>
              <a:buClr>
                <a:schemeClr val="dk1"/>
              </a:buClr>
              <a:buSzPts val="1400"/>
              <a:buFont typeface="Exo 2"/>
              <a:buAutoNum type="arabicPeriod"/>
            </a:pPr>
            <a:r>
              <a:rPr lang="en">
                <a:solidFill>
                  <a:schemeClr val="dk1"/>
                </a:solidFill>
                <a:latin typeface="Exo 2"/>
                <a:ea typeface="Exo 2"/>
                <a:cs typeface="Exo 2"/>
                <a:sym typeface="Exo 2"/>
              </a:rPr>
              <a:t>GROCERY</a:t>
            </a:r>
            <a:endParaRPr>
              <a:solidFill>
                <a:schemeClr val="dk1"/>
              </a:solidFill>
              <a:latin typeface="Exo 2"/>
              <a:ea typeface="Exo 2"/>
              <a:cs typeface="Exo 2"/>
              <a:sym typeface="Exo 2"/>
            </a:endParaRPr>
          </a:p>
          <a:p>
            <a:pPr indent="-146050" lvl="0" marL="628650" rtl="0" algn="just">
              <a:lnSpc>
                <a:spcPct val="115000"/>
              </a:lnSpc>
              <a:spcBef>
                <a:spcPts val="0"/>
              </a:spcBef>
              <a:spcAft>
                <a:spcPts val="0"/>
              </a:spcAft>
              <a:buClr>
                <a:schemeClr val="dk1"/>
              </a:buClr>
              <a:buSzPts val="1400"/>
              <a:buFont typeface="Exo 2"/>
              <a:buAutoNum type="arabicPeriod"/>
            </a:pPr>
            <a:r>
              <a:rPr lang="en">
                <a:solidFill>
                  <a:schemeClr val="dk1"/>
                </a:solidFill>
                <a:latin typeface="Exo 2"/>
                <a:ea typeface="Exo 2"/>
                <a:cs typeface="Exo 2"/>
                <a:sym typeface="Exo 2"/>
              </a:rPr>
              <a:t>FROZEN </a:t>
            </a:r>
            <a:endParaRPr>
              <a:solidFill>
                <a:schemeClr val="dk1"/>
              </a:solidFill>
              <a:latin typeface="Exo 2"/>
              <a:ea typeface="Exo 2"/>
              <a:cs typeface="Exo 2"/>
              <a:sym typeface="Exo 2"/>
            </a:endParaRPr>
          </a:p>
          <a:p>
            <a:pPr indent="-146050" lvl="0" marL="628650" rtl="0" algn="just">
              <a:lnSpc>
                <a:spcPct val="115000"/>
              </a:lnSpc>
              <a:spcBef>
                <a:spcPts val="0"/>
              </a:spcBef>
              <a:spcAft>
                <a:spcPts val="0"/>
              </a:spcAft>
              <a:buClr>
                <a:schemeClr val="dk1"/>
              </a:buClr>
              <a:buSzPts val="1400"/>
              <a:buFont typeface="Exo 2"/>
              <a:buAutoNum type="arabicPeriod"/>
            </a:pPr>
            <a:r>
              <a:rPr lang="en">
                <a:solidFill>
                  <a:schemeClr val="dk1"/>
                </a:solidFill>
                <a:latin typeface="Exo 2"/>
                <a:ea typeface="Exo 2"/>
                <a:cs typeface="Exo 2"/>
                <a:sym typeface="Exo 2"/>
              </a:rPr>
              <a:t>DETERGENTS_PAPER</a:t>
            </a:r>
            <a:endParaRPr>
              <a:solidFill>
                <a:schemeClr val="dk1"/>
              </a:solidFill>
              <a:latin typeface="Exo 2"/>
              <a:ea typeface="Exo 2"/>
              <a:cs typeface="Exo 2"/>
              <a:sym typeface="Exo 2"/>
            </a:endParaRPr>
          </a:p>
          <a:p>
            <a:pPr indent="-146050" lvl="0" marL="628650" rtl="0" algn="just">
              <a:lnSpc>
                <a:spcPct val="115000"/>
              </a:lnSpc>
              <a:spcBef>
                <a:spcPts val="0"/>
              </a:spcBef>
              <a:spcAft>
                <a:spcPts val="0"/>
              </a:spcAft>
              <a:buClr>
                <a:schemeClr val="dk1"/>
              </a:buClr>
              <a:buSzPts val="1400"/>
              <a:buFont typeface="Exo 2"/>
              <a:buAutoNum type="arabicPeriod"/>
            </a:pPr>
            <a:r>
              <a:rPr lang="en">
                <a:solidFill>
                  <a:schemeClr val="dk1"/>
                </a:solidFill>
                <a:latin typeface="Exo 2"/>
                <a:ea typeface="Exo 2"/>
                <a:cs typeface="Exo 2"/>
                <a:sym typeface="Exo 2"/>
              </a:rPr>
              <a:t>DELICATESSEN </a:t>
            </a:r>
            <a:endParaRPr>
              <a:solidFill>
                <a:schemeClr val="dk1"/>
              </a:solidFill>
              <a:latin typeface="Exo 2"/>
              <a:ea typeface="Exo 2"/>
              <a:cs typeface="Exo 2"/>
              <a:sym typeface="Exo 2"/>
            </a:endParaRPr>
          </a:p>
          <a:p>
            <a:pPr indent="-146050" lvl="0" marL="628650" rtl="0" algn="just">
              <a:lnSpc>
                <a:spcPct val="115000"/>
              </a:lnSpc>
              <a:spcBef>
                <a:spcPts val="0"/>
              </a:spcBef>
              <a:spcAft>
                <a:spcPts val="0"/>
              </a:spcAft>
              <a:buClr>
                <a:schemeClr val="dk1"/>
              </a:buClr>
              <a:buSzPts val="1400"/>
              <a:buFont typeface="Exo 2"/>
              <a:buAutoNum type="arabicPeriod"/>
            </a:pPr>
            <a:r>
              <a:rPr lang="en">
                <a:solidFill>
                  <a:schemeClr val="dk1"/>
                </a:solidFill>
                <a:latin typeface="Exo 2"/>
                <a:ea typeface="Exo 2"/>
                <a:cs typeface="Exo 2"/>
                <a:sym typeface="Exo 2"/>
              </a:rPr>
              <a:t>CHANNEL</a:t>
            </a:r>
            <a:endParaRPr>
              <a:solidFill>
                <a:schemeClr val="dk1"/>
              </a:solidFill>
              <a:latin typeface="Exo 2"/>
              <a:ea typeface="Exo 2"/>
              <a:cs typeface="Exo 2"/>
              <a:sym typeface="Exo 2"/>
            </a:endParaRPr>
          </a:p>
          <a:p>
            <a:pPr indent="-146050" lvl="0" marL="628650" rtl="0" algn="just">
              <a:lnSpc>
                <a:spcPct val="115000"/>
              </a:lnSpc>
              <a:spcBef>
                <a:spcPts val="0"/>
              </a:spcBef>
              <a:spcAft>
                <a:spcPts val="0"/>
              </a:spcAft>
              <a:buClr>
                <a:schemeClr val="dk1"/>
              </a:buClr>
              <a:buSzPts val="1400"/>
              <a:buFont typeface="Exo 2"/>
              <a:buAutoNum type="arabicPeriod"/>
            </a:pPr>
            <a:r>
              <a:rPr lang="en">
                <a:solidFill>
                  <a:schemeClr val="dk1"/>
                </a:solidFill>
                <a:latin typeface="Exo 2"/>
                <a:ea typeface="Exo 2"/>
                <a:cs typeface="Exo 2"/>
                <a:sym typeface="Exo 2"/>
              </a:rPr>
              <a:t>REGION</a:t>
            </a:r>
            <a:endParaRPr>
              <a:solidFill>
                <a:schemeClr val="dk1"/>
              </a:solidFill>
              <a:latin typeface="Exo 2"/>
              <a:ea typeface="Exo 2"/>
              <a:cs typeface="Exo 2"/>
              <a:sym typeface="Exo 2"/>
            </a:endParaRPr>
          </a:p>
          <a:p>
            <a:pPr indent="0" lvl="0" marL="457200" rtl="0" algn="just">
              <a:lnSpc>
                <a:spcPct val="115000"/>
              </a:lnSpc>
              <a:spcBef>
                <a:spcPts val="0"/>
              </a:spcBef>
              <a:spcAft>
                <a:spcPts val="0"/>
              </a:spcAft>
              <a:buNone/>
            </a:pPr>
            <a:r>
              <a:t/>
            </a:r>
            <a:endParaRPr>
              <a:solidFill>
                <a:schemeClr val="dk1"/>
              </a:solidFill>
              <a:latin typeface="Exo 2"/>
              <a:ea typeface="Exo 2"/>
              <a:cs typeface="Exo 2"/>
              <a:sym typeface="Exo 2"/>
            </a:endParaRPr>
          </a:p>
          <a:p>
            <a:pPr indent="0" lvl="0" marL="0" rtl="0" algn="just">
              <a:lnSpc>
                <a:spcPct val="115000"/>
              </a:lnSpc>
              <a:spcBef>
                <a:spcPts val="0"/>
              </a:spcBef>
              <a:spcAft>
                <a:spcPts val="0"/>
              </a:spcAft>
              <a:buNone/>
            </a:pPr>
            <a:r>
              <a:rPr lang="en">
                <a:solidFill>
                  <a:schemeClr val="dk1"/>
                </a:solidFill>
                <a:latin typeface="Exo 2"/>
                <a:ea typeface="Exo 2"/>
                <a:cs typeface="Exo 2"/>
                <a:sym typeface="Exo 2"/>
              </a:rPr>
              <a:t>For clustering we will be using only first six </a:t>
            </a:r>
            <a:r>
              <a:rPr lang="en">
                <a:solidFill>
                  <a:schemeClr val="dk1"/>
                </a:solidFill>
                <a:latin typeface="Exo 2"/>
                <a:ea typeface="Exo 2"/>
                <a:cs typeface="Exo 2"/>
                <a:sym typeface="Exo 2"/>
              </a:rPr>
              <a:t>attributes</a:t>
            </a:r>
            <a:endParaRPr>
              <a:solidFill>
                <a:schemeClr val="dk1"/>
              </a:solidFill>
              <a:latin typeface="Exo 2"/>
              <a:ea typeface="Exo 2"/>
              <a:cs typeface="Exo 2"/>
              <a:sym typeface="Exo 2"/>
            </a:endParaRPr>
          </a:p>
          <a:p>
            <a:pPr indent="0" lvl="0" marL="0" rtl="0" algn="just">
              <a:lnSpc>
                <a:spcPct val="115000"/>
              </a:lnSpc>
              <a:spcBef>
                <a:spcPts val="0"/>
              </a:spcBef>
              <a:spcAft>
                <a:spcPts val="0"/>
              </a:spcAft>
              <a:buNone/>
            </a:pPr>
            <a:r>
              <a:t/>
            </a:r>
            <a:endParaRPr>
              <a:solidFill>
                <a:schemeClr val="dk1"/>
              </a:solidFill>
              <a:latin typeface="Exo 2"/>
              <a:ea typeface="Exo 2"/>
              <a:cs typeface="Exo 2"/>
              <a:sym typeface="Exo 2"/>
            </a:endParaRPr>
          </a:p>
          <a:p>
            <a:pPr indent="0" lvl="0" marL="0" rtl="0" algn="just">
              <a:lnSpc>
                <a:spcPct val="115000"/>
              </a:lnSpc>
              <a:spcBef>
                <a:spcPts val="0"/>
              </a:spcBef>
              <a:spcAft>
                <a:spcPts val="0"/>
              </a:spcAft>
              <a:buClr>
                <a:schemeClr val="accent6"/>
              </a:buClr>
              <a:buSzPts val="1100"/>
              <a:buFont typeface="Arial"/>
              <a:buNone/>
            </a:pPr>
            <a:r>
              <a:t/>
            </a:r>
            <a:endParaRPr>
              <a:solidFill>
                <a:schemeClr val="accent6"/>
              </a:solidFill>
            </a:endParaRPr>
          </a:p>
          <a:p>
            <a:pPr indent="0" lvl="0" marL="0" rtl="0" algn="just">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156" name="Google Shape;156;p29"/>
          <p:cNvSpPr txBox="1"/>
          <p:nvPr/>
        </p:nvSpPr>
        <p:spPr>
          <a:xfrm>
            <a:off x="4666800" y="2715150"/>
            <a:ext cx="3073500" cy="946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Exo 2"/>
              <a:buChar char="●"/>
            </a:pPr>
            <a:r>
              <a:rPr lang="en">
                <a:solidFill>
                  <a:schemeClr val="dk1"/>
                </a:solidFill>
                <a:latin typeface="Exo 2"/>
                <a:ea typeface="Exo 2"/>
                <a:cs typeface="Exo 2"/>
                <a:sym typeface="Exo 2"/>
              </a:rPr>
              <a:t>440 instances</a:t>
            </a:r>
            <a:endParaRPr>
              <a:solidFill>
                <a:schemeClr val="dk1"/>
              </a:solidFill>
              <a:latin typeface="Exo 2"/>
              <a:ea typeface="Exo 2"/>
              <a:cs typeface="Exo 2"/>
              <a:sym typeface="Exo 2"/>
            </a:endParaRPr>
          </a:p>
          <a:p>
            <a:pPr indent="-317500" lvl="0" marL="457200" rtl="0" algn="l">
              <a:spcBef>
                <a:spcPts val="0"/>
              </a:spcBef>
              <a:spcAft>
                <a:spcPts val="0"/>
              </a:spcAft>
              <a:buClr>
                <a:schemeClr val="dk1"/>
              </a:buClr>
              <a:buSzPts val="1400"/>
              <a:buFont typeface="Exo 2"/>
              <a:buChar char="●"/>
            </a:pPr>
            <a:r>
              <a:rPr lang="en">
                <a:solidFill>
                  <a:schemeClr val="dk1"/>
                </a:solidFill>
                <a:latin typeface="Exo 2"/>
                <a:ea typeface="Exo 2"/>
                <a:cs typeface="Exo 2"/>
                <a:sym typeface="Exo 2"/>
              </a:rPr>
              <a:t>8 attributes</a:t>
            </a:r>
            <a:endParaRPr>
              <a:solidFill>
                <a:schemeClr val="dk1"/>
              </a:solidFill>
              <a:latin typeface="Exo 2"/>
              <a:ea typeface="Exo 2"/>
              <a:cs typeface="Exo 2"/>
              <a:sym typeface="Exo 2"/>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0"/>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Clustering methods</a:t>
            </a:r>
            <a:endParaRPr/>
          </a:p>
        </p:txBody>
      </p:sp>
      <p:sp>
        <p:nvSpPr>
          <p:cNvPr id="162" name="Google Shape;162;p30"/>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63" name="Google Shape;163;p30"/>
          <p:cNvCxnSpPr/>
          <p:nvPr/>
        </p:nvCxnSpPr>
        <p:spPr>
          <a:xfrm>
            <a:off x="7578325" y="4028400"/>
            <a:ext cx="1565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cxnSp>
        <p:nvCxnSpPr>
          <p:cNvPr id="168" name="Google Shape;168;p31"/>
          <p:cNvCxnSpPr/>
          <p:nvPr/>
        </p:nvCxnSpPr>
        <p:spPr>
          <a:xfrm flipH="1" rot="10800000">
            <a:off x="2659725" y="1090675"/>
            <a:ext cx="2461800" cy="900"/>
          </a:xfrm>
          <a:prstGeom prst="straightConnector1">
            <a:avLst/>
          </a:prstGeom>
          <a:noFill/>
          <a:ln cap="flat" cmpd="sng" w="9525">
            <a:solidFill>
              <a:schemeClr val="dk1"/>
            </a:solidFill>
            <a:prstDash val="solid"/>
            <a:round/>
            <a:headEnd len="med" w="med" type="none"/>
            <a:tailEnd len="med" w="med" type="none"/>
          </a:ln>
        </p:spPr>
      </p:cxnSp>
      <p:sp>
        <p:nvSpPr>
          <p:cNvPr id="169" name="Google Shape;169;p31"/>
          <p:cNvSpPr txBox="1"/>
          <p:nvPr>
            <p:ph idx="2" type="ctrTitle"/>
          </p:nvPr>
        </p:nvSpPr>
        <p:spPr>
          <a:xfrm>
            <a:off x="2659715" y="431000"/>
            <a:ext cx="5214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K Means clustering </a:t>
            </a:r>
            <a:endParaRPr/>
          </a:p>
        </p:txBody>
      </p:sp>
      <p:sp>
        <p:nvSpPr>
          <p:cNvPr id="170" name="Google Shape;170;p31"/>
          <p:cNvSpPr txBox="1"/>
          <p:nvPr>
            <p:ph type="ctrTitle"/>
          </p:nvPr>
        </p:nvSpPr>
        <p:spPr>
          <a:xfrm>
            <a:off x="283475" y="2018925"/>
            <a:ext cx="5412000" cy="20574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en" sz="1600"/>
              <a:t>K Means algorithm</a:t>
            </a:r>
            <a:r>
              <a:rPr b="0" lang="en" sz="1600"/>
              <a:t> is an iterative algorithm that tries to partition the dataset into </a:t>
            </a:r>
            <a:r>
              <a:rPr b="0" i="1" lang="en" sz="1600"/>
              <a:t>K </a:t>
            </a:r>
            <a:r>
              <a:rPr b="0" lang="en" sz="1600"/>
              <a:t>pre-defined distinct non-overlapping subgroups (clusters).</a:t>
            </a:r>
            <a:endParaRPr b="0" sz="1600"/>
          </a:p>
          <a:p>
            <a:pPr indent="0" lvl="0" marL="0" rtl="0" algn="just">
              <a:spcBef>
                <a:spcPts val="0"/>
              </a:spcBef>
              <a:spcAft>
                <a:spcPts val="0"/>
              </a:spcAft>
              <a:buNone/>
            </a:pPr>
            <a:r>
              <a:rPr b="0" lang="en" sz="1600"/>
              <a:t>          It assigns data points to a cluster such that the sum of the squared distance between the data points and the cluster’s centroid (arithmetic mean of all the data points that belong to that cluster) is at the minimum.</a:t>
            </a:r>
            <a:endParaRPr b="0" sz="1600"/>
          </a:p>
        </p:txBody>
      </p:sp>
      <p:pic>
        <p:nvPicPr>
          <p:cNvPr id="171" name="Google Shape;171;p31"/>
          <p:cNvPicPr preferRelativeResize="0"/>
          <p:nvPr/>
        </p:nvPicPr>
        <p:blipFill rotWithShape="1">
          <a:blip r:embed="rId3">
            <a:alphaModFix/>
          </a:blip>
          <a:srcRect b="18949" l="0" r="0" t="0"/>
          <a:stretch/>
        </p:blipFill>
        <p:spPr>
          <a:xfrm>
            <a:off x="5894525" y="1615575"/>
            <a:ext cx="2949900" cy="2988900"/>
          </a:xfrm>
          <a:prstGeom prst="snip2DiagRect">
            <a:avLst>
              <a:gd fmla="val 0" name="adj1"/>
              <a:gd fmla="val 16667" name="adj2"/>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2"/>
          <p:cNvSpPr txBox="1"/>
          <p:nvPr>
            <p:ph type="ctrTitle"/>
          </p:nvPr>
        </p:nvSpPr>
        <p:spPr>
          <a:xfrm>
            <a:off x="150525" y="352850"/>
            <a:ext cx="84039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Evaluating K (optimal number of clusters) in K Means</a:t>
            </a:r>
            <a:endParaRPr/>
          </a:p>
        </p:txBody>
      </p:sp>
      <p:sp>
        <p:nvSpPr>
          <p:cNvPr id="177" name="Google Shape;177;p32"/>
          <p:cNvSpPr txBox="1"/>
          <p:nvPr/>
        </p:nvSpPr>
        <p:spPr>
          <a:xfrm>
            <a:off x="337575" y="1075849"/>
            <a:ext cx="1920000" cy="47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2"/>
                <a:ea typeface="Exo 2"/>
                <a:cs typeface="Exo 2"/>
                <a:sym typeface="Exo 2"/>
              </a:rPr>
              <a:t>Elbow Method</a:t>
            </a:r>
            <a:endParaRPr b="1" sz="2000">
              <a:solidFill>
                <a:schemeClr val="dk1"/>
              </a:solidFill>
              <a:latin typeface="Exo 2"/>
              <a:ea typeface="Exo 2"/>
              <a:cs typeface="Exo 2"/>
              <a:sym typeface="Exo 2"/>
            </a:endParaRPr>
          </a:p>
        </p:txBody>
      </p:sp>
      <p:sp>
        <p:nvSpPr>
          <p:cNvPr id="178" name="Google Shape;178;p32"/>
          <p:cNvSpPr txBox="1"/>
          <p:nvPr/>
        </p:nvSpPr>
        <p:spPr>
          <a:xfrm>
            <a:off x="5055675" y="1075850"/>
            <a:ext cx="3236700" cy="474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Exo 2"/>
                <a:ea typeface="Exo 2"/>
                <a:cs typeface="Exo 2"/>
                <a:sym typeface="Exo 2"/>
              </a:rPr>
              <a:t>      Silhouette Method</a:t>
            </a:r>
            <a:endParaRPr b="1" sz="2000">
              <a:solidFill>
                <a:schemeClr val="dk1"/>
              </a:solidFill>
              <a:latin typeface="Exo 2"/>
              <a:ea typeface="Exo 2"/>
              <a:cs typeface="Exo 2"/>
              <a:sym typeface="Exo 2"/>
            </a:endParaRPr>
          </a:p>
        </p:txBody>
      </p:sp>
      <p:cxnSp>
        <p:nvCxnSpPr>
          <p:cNvPr id="179" name="Google Shape;179;p32"/>
          <p:cNvCxnSpPr/>
          <p:nvPr/>
        </p:nvCxnSpPr>
        <p:spPr>
          <a:xfrm>
            <a:off x="6988322" y="1550750"/>
            <a:ext cx="2093100" cy="0"/>
          </a:xfrm>
          <a:prstGeom prst="straightConnector1">
            <a:avLst/>
          </a:prstGeom>
          <a:noFill/>
          <a:ln cap="flat" cmpd="sng" w="9525">
            <a:solidFill>
              <a:schemeClr val="dk1"/>
            </a:solidFill>
            <a:prstDash val="solid"/>
            <a:round/>
            <a:headEnd len="med" w="med" type="none"/>
            <a:tailEnd len="med" w="med" type="none"/>
          </a:ln>
        </p:spPr>
      </p:cxnSp>
      <p:cxnSp>
        <p:nvCxnSpPr>
          <p:cNvPr id="180" name="Google Shape;180;p32"/>
          <p:cNvCxnSpPr/>
          <p:nvPr/>
        </p:nvCxnSpPr>
        <p:spPr>
          <a:xfrm>
            <a:off x="-3" y="1550750"/>
            <a:ext cx="2093100" cy="0"/>
          </a:xfrm>
          <a:prstGeom prst="straightConnector1">
            <a:avLst/>
          </a:prstGeom>
          <a:noFill/>
          <a:ln cap="flat" cmpd="sng" w="9525">
            <a:solidFill>
              <a:schemeClr val="dk1"/>
            </a:solidFill>
            <a:prstDash val="solid"/>
            <a:round/>
            <a:headEnd len="med" w="med" type="none"/>
            <a:tailEnd len="med" w="med" type="none"/>
          </a:ln>
        </p:spPr>
      </p:cxnSp>
      <p:pic>
        <p:nvPicPr>
          <p:cNvPr id="181" name="Google Shape;181;p32"/>
          <p:cNvPicPr preferRelativeResize="0"/>
          <p:nvPr/>
        </p:nvPicPr>
        <p:blipFill rotWithShape="1">
          <a:blip r:embed="rId3">
            <a:alphaModFix/>
          </a:blip>
          <a:srcRect b="2922" l="2954" r="2643" t="0"/>
          <a:stretch/>
        </p:blipFill>
        <p:spPr>
          <a:xfrm>
            <a:off x="237225" y="1790950"/>
            <a:ext cx="3902674" cy="2875825"/>
          </a:xfrm>
          <a:prstGeom prst="rect">
            <a:avLst/>
          </a:prstGeom>
          <a:noFill/>
          <a:ln>
            <a:noFill/>
          </a:ln>
        </p:spPr>
      </p:pic>
      <p:pic>
        <p:nvPicPr>
          <p:cNvPr id="182" name="Google Shape;182;p32"/>
          <p:cNvPicPr preferRelativeResize="0"/>
          <p:nvPr/>
        </p:nvPicPr>
        <p:blipFill rotWithShape="1">
          <a:blip r:embed="rId4">
            <a:alphaModFix/>
          </a:blip>
          <a:srcRect b="-9" l="0" r="0" t="5944"/>
          <a:stretch/>
        </p:blipFill>
        <p:spPr>
          <a:xfrm>
            <a:off x="4489325" y="1922850"/>
            <a:ext cx="4369399" cy="1643425"/>
          </a:xfrm>
          <a:prstGeom prst="rect">
            <a:avLst/>
          </a:prstGeom>
          <a:noFill/>
          <a:ln>
            <a:noFill/>
          </a:ln>
        </p:spPr>
      </p:pic>
      <p:sp>
        <p:nvSpPr>
          <p:cNvPr id="183" name="Google Shape;183;p32"/>
          <p:cNvSpPr txBox="1"/>
          <p:nvPr/>
        </p:nvSpPr>
        <p:spPr>
          <a:xfrm>
            <a:off x="4489325" y="3938375"/>
            <a:ext cx="2611200" cy="9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Exo 2 Regular"/>
                <a:ea typeface="Exo 2 Regular"/>
                <a:cs typeface="Exo 2 Regular"/>
                <a:sym typeface="Exo 2 Regular"/>
              </a:rPr>
              <a:t>We  choose</a:t>
            </a:r>
            <a:r>
              <a:rPr b="1" i="1" lang="en" sz="1800">
                <a:latin typeface="Exo 2"/>
                <a:ea typeface="Exo 2"/>
                <a:cs typeface="Exo 2"/>
                <a:sym typeface="Exo 2"/>
              </a:rPr>
              <a:t> k =5</a:t>
            </a:r>
            <a:r>
              <a:rPr i="1" lang="en" sz="1800">
                <a:latin typeface="Exo 2 Regular"/>
                <a:ea typeface="Exo 2 Regular"/>
                <a:cs typeface="Exo 2 Regular"/>
                <a:sym typeface="Exo 2 Regular"/>
              </a:rPr>
              <a:t> from the above</a:t>
            </a:r>
            <a:endParaRPr i="1" sz="1800">
              <a:latin typeface="Exo 2 Regular"/>
              <a:ea typeface="Exo 2 Regular"/>
              <a:cs typeface="Exo 2 Regular"/>
              <a:sym typeface="Exo 2 Regul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for </a:t>
            </a:r>
            <a:r>
              <a:rPr lang="en"/>
              <a:t>Evaluating K in K Means </a:t>
            </a:r>
            <a:endParaRPr/>
          </a:p>
        </p:txBody>
      </p:sp>
      <p:sp>
        <p:nvSpPr>
          <p:cNvPr id="189" name="Google Shape;189;p33"/>
          <p:cNvSpPr txBox="1"/>
          <p:nvPr/>
        </p:nvSpPr>
        <p:spPr>
          <a:xfrm>
            <a:off x="337575" y="1075849"/>
            <a:ext cx="1920000" cy="47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2"/>
                <a:ea typeface="Exo 2"/>
                <a:cs typeface="Exo 2"/>
                <a:sym typeface="Exo 2"/>
              </a:rPr>
              <a:t>Elbow Method</a:t>
            </a:r>
            <a:endParaRPr b="1" sz="2000">
              <a:solidFill>
                <a:schemeClr val="dk1"/>
              </a:solidFill>
              <a:latin typeface="Exo 2"/>
              <a:ea typeface="Exo 2"/>
              <a:cs typeface="Exo 2"/>
              <a:sym typeface="Exo 2"/>
            </a:endParaRPr>
          </a:p>
        </p:txBody>
      </p:sp>
      <p:sp>
        <p:nvSpPr>
          <p:cNvPr id="190" name="Google Shape;190;p33"/>
          <p:cNvSpPr txBox="1"/>
          <p:nvPr/>
        </p:nvSpPr>
        <p:spPr>
          <a:xfrm>
            <a:off x="5055675" y="1075850"/>
            <a:ext cx="3236700" cy="474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Exo 2"/>
                <a:ea typeface="Exo 2"/>
                <a:cs typeface="Exo 2"/>
                <a:sym typeface="Exo 2"/>
              </a:rPr>
              <a:t>      Silhouette Method</a:t>
            </a:r>
            <a:endParaRPr b="1" sz="2000">
              <a:solidFill>
                <a:schemeClr val="dk1"/>
              </a:solidFill>
              <a:latin typeface="Exo 2"/>
              <a:ea typeface="Exo 2"/>
              <a:cs typeface="Exo 2"/>
              <a:sym typeface="Exo 2"/>
            </a:endParaRPr>
          </a:p>
        </p:txBody>
      </p:sp>
      <p:cxnSp>
        <p:nvCxnSpPr>
          <p:cNvPr id="191" name="Google Shape;191;p33"/>
          <p:cNvCxnSpPr/>
          <p:nvPr/>
        </p:nvCxnSpPr>
        <p:spPr>
          <a:xfrm>
            <a:off x="6988322" y="1550750"/>
            <a:ext cx="2093100" cy="0"/>
          </a:xfrm>
          <a:prstGeom prst="straightConnector1">
            <a:avLst/>
          </a:prstGeom>
          <a:noFill/>
          <a:ln cap="flat" cmpd="sng" w="9525">
            <a:solidFill>
              <a:schemeClr val="dk1"/>
            </a:solidFill>
            <a:prstDash val="solid"/>
            <a:round/>
            <a:headEnd len="med" w="med" type="none"/>
            <a:tailEnd len="med" w="med" type="none"/>
          </a:ln>
        </p:spPr>
      </p:cxnSp>
      <p:cxnSp>
        <p:nvCxnSpPr>
          <p:cNvPr id="192" name="Google Shape;192;p33"/>
          <p:cNvCxnSpPr/>
          <p:nvPr/>
        </p:nvCxnSpPr>
        <p:spPr>
          <a:xfrm>
            <a:off x="-3" y="1550750"/>
            <a:ext cx="2093100" cy="0"/>
          </a:xfrm>
          <a:prstGeom prst="straightConnector1">
            <a:avLst/>
          </a:prstGeom>
          <a:noFill/>
          <a:ln cap="flat" cmpd="sng" w="9525">
            <a:solidFill>
              <a:schemeClr val="dk1"/>
            </a:solidFill>
            <a:prstDash val="solid"/>
            <a:round/>
            <a:headEnd len="med" w="med" type="none"/>
            <a:tailEnd len="med" w="med" type="none"/>
          </a:ln>
        </p:spPr>
      </p:cxnSp>
      <p:pic>
        <p:nvPicPr>
          <p:cNvPr id="193" name="Google Shape;193;p33"/>
          <p:cNvPicPr preferRelativeResize="0"/>
          <p:nvPr/>
        </p:nvPicPr>
        <p:blipFill>
          <a:blip r:embed="rId3">
            <a:alphaModFix/>
          </a:blip>
          <a:stretch>
            <a:fillRect/>
          </a:stretch>
        </p:blipFill>
        <p:spPr>
          <a:xfrm>
            <a:off x="164950" y="1916400"/>
            <a:ext cx="4075300" cy="2849900"/>
          </a:xfrm>
          <a:prstGeom prst="rect">
            <a:avLst/>
          </a:prstGeom>
          <a:noFill/>
          <a:ln>
            <a:noFill/>
          </a:ln>
        </p:spPr>
      </p:pic>
      <p:pic>
        <p:nvPicPr>
          <p:cNvPr id="194" name="Google Shape;194;p33"/>
          <p:cNvPicPr preferRelativeResize="0"/>
          <p:nvPr/>
        </p:nvPicPr>
        <p:blipFill>
          <a:blip r:embed="rId4">
            <a:alphaModFix/>
          </a:blip>
          <a:stretch>
            <a:fillRect/>
          </a:stretch>
        </p:blipFill>
        <p:spPr>
          <a:xfrm>
            <a:off x="4482475" y="1916400"/>
            <a:ext cx="4598950" cy="2787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cxnSp>
        <p:nvCxnSpPr>
          <p:cNvPr id="199" name="Google Shape;199;p34"/>
          <p:cNvCxnSpPr/>
          <p:nvPr/>
        </p:nvCxnSpPr>
        <p:spPr>
          <a:xfrm flipH="1" rot="10800000">
            <a:off x="2659725" y="815400"/>
            <a:ext cx="2461800" cy="900"/>
          </a:xfrm>
          <a:prstGeom prst="straightConnector1">
            <a:avLst/>
          </a:prstGeom>
          <a:noFill/>
          <a:ln cap="flat" cmpd="sng" w="9525">
            <a:solidFill>
              <a:schemeClr val="dk1"/>
            </a:solidFill>
            <a:prstDash val="solid"/>
            <a:round/>
            <a:headEnd len="med" w="med" type="none"/>
            <a:tailEnd len="med" w="med" type="none"/>
          </a:ln>
        </p:spPr>
      </p:cxnSp>
      <p:sp>
        <p:nvSpPr>
          <p:cNvPr id="200" name="Google Shape;200;p34"/>
          <p:cNvSpPr txBox="1"/>
          <p:nvPr>
            <p:ph idx="2" type="ctrTitle"/>
          </p:nvPr>
        </p:nvSpPr>
        <p:spPr>
          <a:xfrm>
            <a:off x="2659725" y="321900"/>
            <a:ext cx="5214300" cy="4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K Means clustering </a:t>
            </a:r>
            <a:endParaRPr/>
          </a:p>
        </p:txBody>
      </p:sp>
      <p:pic>
        <p:nvPicPr>
          <p:cNvPr id="201" name="Google Shape;201;p34"/>
          <p:cNvPicPr preferRelativeResize="0"/>
          <p:nvPr/>
        </p:nvPicPr>
        <p:blipFill rotWithShape="1">
          <a:blip r:embed="rId3">
            <a:alphaModFix/>
          </a:blip>
          <a:srcRect b="0" l="1980" r="2353" t="3381"/>
          <a:stretch/>
        </p:blipFill>
        <p:spPr>
          <a:xfrm>
            <a:off x="125450" y="1630875"/>
            <a:ext cx="5958924" cy="3436675"/>
          </a:xfrm>
          <a:prstGeom prst="rect">
            <a:avLst/>
          </a:prstGeom>
          <a:noFill/>
          <a:ln>
            <a:noFill/>
          </a:ln>
        </p:spPr>
      </p:pic>
      <p:pic>
        <p:nvPicPr>
          <p:cNvPr id="202" name="Google Shape;202;p34"/>
          <p:cNvPicPr preferRelativeResize="0"/>
          <p:nvPr/>
        </p:nvPicPr>
        <p:blipFill>
          <a:blip r:embed="rId4">
            <a:alphaModFix/>
          </a:blip>
          <a:stretch>
            <a:fillRect/>
          </a:stretch>
        </p:blipFill>
        <p:spPr>
          <a:xfrm>
            <a:off x="4983525" y="897601"/>
            <a:ext cx="4057650" cy="2389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